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480" r:id="rId3"/>
    <p:sldId id="481" r:id="rId4"/>
    <p:sldId id="482" r:id="rId5"/>
    <p:sldId id="261" r:id="rId6"/>
    <p:sldId id="483" r:id="rId7"/>
    <p:sldId id="266" r:id="rId8"/>
    <p:sldId id="267" r:id="rId9"/>
    <p:sldId id="477" r:id="rId10"/>
    <p:sldId id="484" r:id="rId11"/>
    <p:sldId id="485" r:id="rId12"/>
    <p:sldId id="478" r:id="rId13"/>
    <p:sldId id="4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626"/>
  </p:normalViewPr>
  <p:slideViewPr>
    <p:cSldViewPr snapToGrid="0" snapToObjects="1">
      <p:cViewPr varScale="1">
        <p:scale>
          <a:sx n="121" d="100"/>
          <a:sy n="121" d="100"/>
        </p:scale>
        <p:origin x="9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B0CF6-793F-A34F-B750-B7B2898864C4}" type="datetimeFigureOut">
              <a:rPr lang="en-US" smtClean="0"/>
              <a:t>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AA1F3-53BB-0E4A-92FB-AABDE4EF3532}" type="slidenum">
              <a:rPr lang="en-US" smtClean="0"/>
              <a:t>‹#›</a:t>
            </a:fld>
            <a:endParaRPr lang="en-US"/>
          </a:p>
        </p:txBody>
      </p:sp>
    </p:spTree>
    <p:extLst>
      <p:ext uri="{BB962C8B-B14F-4D97-AF65-F5344CB8AC3E}">
        <p14:creationId xmlns:p14="http://schemas.microsoft.com/office/powerpoint/2010/main" val="141670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applicants from 38 countries</a:t>
            </a:r>
          </a:p>
        </p:txBody>
      </p:sp>
      <p:sp>
        <p:nvSpPr>
          <p:cNvPr id="4" name="Slide Number Placeholder 3"/>
          <p:cNvSpPr>
            <a:spLocks noGrp="1"/>
          </p:cNvSpPr>
          <p:nvPr>
            <p:ph type="sldNum" sz="quarter" idx="5"/>
          </p:nvPr>
        </p:nvSpPr>
        <p:spPr/>
        <p:txBody>
          <a:bodyPr/>
          <a:lstStyle/>
          <a:p>
            <a:fld id="{CE8AA1F3-53BB-0E4A-92FB-AABDE4EF3532}" type="slidenum">
              <a:rPr lang="en-US" smtClean="0"/>
              <a:t>2</a:t>
            </a:fld>
            <a:endParaRPr lang="en-US"/>
          </a:p>
        </p:txBody>
      </p:sp>
    </p:spTree>
    <p:extLst>
      <p:ext uri="{BB962C8B-B14F-4D97-AF65-F5344CB8AC3E}">
        <p14:creationId xmlns:p14="http://schemas.microsoft.com/office/powerpoint/2010/main" val="6008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53 in-person attendees, including internal attendees. 14/15 countries: Republic of Ireland, Northern Ireland, England, The Netherlands, France, Germany, Italy, Poland, India, Pakistan, Tunisia, Egypt, USA, Peru, Nigeria. </a:t>
            </a:r>
          </a:p>
        </p:txBody>
      </p:sp>
      <p:sp>
        <p:nvSpPr>
          <p:cNvPr id="4" name="Slide Number Placeholder 3"/>
          <p:cNvSpPr>
            <a:spLocks noGrp="1"/>
          </p:cNvSpPr>
          <p:nvPr>
            <p:ph type="sldNum" sz="quarter" idx="5"/>
          </p:nvPr>
        </p:nvSpPr>
        <p:spPr/>
        <p:txBody>
          <a:bodyPr/>
          <a:lstStyle/>
          <a:p>
            <a:fld id="{CE8AA1F3-53BB-0E4A-92FB-AABDE4EF3532}" type="slidenum">
              <a:rPr lang="en-US" smtClean="0"/>
              <a:t>3</a:t>
            </a:fld>
            <a:endParaRPr lang="en-US"/>
          </a:p>
        </p:txBody>
      </p:sp>
    </p:spTree>
    <p:extLst>
      <p:ext uri="{BB962C8B-B14F-4D97-AF65-F5344CB8AC3E}">
        <p14:creationId xmlns:p14="http://schemas.microsoft.com/office/powerpoint/2010/main" val="151536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Inclusive. 58 online attendees. 21/23 Countries: Republic of Ireland, Northern Ireland, England, Wales, Italy, Spain, Germany, Switzerland, Turkey, Croatia, Serbia, Nigeria, Morocco, Egypt, Iran, India, Brazil, Puerto Rico, USA, China, Nepal, Thailand, Vietnam</a:t>
            </a:r>
          </a:p>
        </p:txBody>
      </p:sp>
      <p:sp>
        <p:nvSpPr>
          <p:cNvPr id="4" name="Slide Number Placeholder 3"/>
          <p:cNvSpPr>
            <a:spLocks noGrp="1"/>
          </p:cNvSpPr>
          <p:nvPr>
            <p:ph type="sldNum" sz="quarter" idx="5"/>
          </p:nvPr>
        </p:nvSpPr>
        <p:spPr/>
        <p:txBody>
          <a:bodyPr/>
          <a:lstStyle/>
          <a:p>
            <a:fld id="{CE8AA1F3-53BB-0E4A-92FB-AABDE4EF3532}" type="slidenum">
              <a:rPr lang="en-US" smtClean="0"/>
              <a:t>4</a:t>
            </a:fld>
            <a:endParaRPr lang="en-US"/>
          </a:p>
        </p:txBody>
      </p:sp>
    </p:spTree>
    <p:extLst>
      <p:ext uri="{BB962C8B-B14F-4D97-AF65-F5344CB8AC3E}">
        <p14:creationId xmlns:p14="http://schemas.microsoft.com/office/powerpoint/2010/main" val="340653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03973E-ACCA-7640-AB2E-9147E1D7EA95}" type="slidenum">
              <a:rPr lang="en-US" smtClean="0"/>
              <a:t>10</a:t>
            </a:fld>
            <a:endParaRPr lang="en-US" dirty="0"/>
          </a:p>
        </p:txBody>
      </p:sp>
    </p:spTree>
    <p:extLst>
      <p:ext uri="{BB962C8B-B14F-4D97-AF65-F5344CB8AC3E}">
        <p14:creationId xmlns:p14="http://schemas.microsoft.com/office/powerpoint/2010/main" val="3454968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0532-26FD-5C41-964F-93580237295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377D64A-9EAF-3040-8253-811A51124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2CCBEEA-F2A7-2344-946B-C17265819A83}"/>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BF11AA77-BA24-8740-89E7-BD5756916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D712F-C297-E541-A0B2-942879DA2694}"/>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47163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F9CC-C237-4D41-AD55-BA5E5C79A8C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48926AD-6635-634F-B034-067A7629B36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B17AE1-8B60-5A4E-A8A5-AF3D14266DCA}"/>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CCC016D4-B2E5-734A-A793-25787FB55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30C33-F613-0149-B6B4-273640E11C41}"/>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139408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7189A1-6D7A-584E-ADC5-227FD9BF99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F30E5A-B9C1-DF4C-A1C1-39C4191C53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06C5F7-D885-5443-8E3C-FE6D2AAD9EFB}"/>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8DE77537-1DD2-C840-8162-FF76D0DD2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05D51-95C5-7043-88DF-C228CC12B036}"/>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3748069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C764DE79-268F-4C1A-8933-263129D2AF90}" type="datetimeFigureOut">
              <a:rPr lang="en-US" smtClean="0"/>
              <a:t>10/20/22</a:t>
            </a:fld>
            <a:endParaRPr lang="en-US" dirty="0"/>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8" name="Title 1">
            <a:extLst>
              <a:ext uri="{FF2B5EF4-FFF2-40B4-BE49-F238E27FC236}">
                <a16:creationId xmlns:a16="http://schemas.microsoft.com/office/drawing/2014/main" id="{DE078FEC-EA73-45FF-93BE-B13819C7BABF}"/>
              </a:ext>
            </a:extLst>
          </p:cNvPr>
          <p:cNvSpPr>
            <a:spLocks noGrp="1"/>
          </p:cNvSpPr>
          <p:nvPr>
            <p:ph type="title" hasCustomPrompt="1"/>
          </p:nvPr>
        </p:nvSpPr>
        <p:spPr>
          <a:xfrm>
            <a:off x="539077" y="445165"/>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dirty="0"/>
              <a:t>Title</a:t>
            </a:r>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2181300"/>
            <a:ext cx="2943225" cy="365125"/>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dirty="0"/>
              <a:t>Insert text here</a:t>
            </a:r>
          </a:p>
        </p:txBody>
      </p:sp>
    </p:spTree>
    <p:extLst>
      <p:ext uri="{BB962C8B-B14F-4D97-AF65-F5344CB8AC3E}">
        <p14:creationId xmlns:p14="http://schemas.microsoft.com/office/powerpoint/2010/main" val="2880937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C764DE79-268F-4C1A-8933-263129D2AF90}" type="datetimeFigureOut">
              <a:rPr lang="en-US" smtClean="0"/>
              <a:t>10/20/22</a:t>
            </a:fld>
            <a:endParaRPr lang="en-US" dirty="0"/>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8F63A3B-78C7-47BE-AE5E-E10140E04643}" type="slidenum">
              <a:rPr lang="en-US" smtClean="0"/>
              <a:t>‹#›</a:t>
            </a:fld>
            <a:endParaRPr lang="en-US" dirty="0"/>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1656141"/>
            <a:ext cx="11156213" cy="4700209"/>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dirty="0"/>
              <a:t>Insert text here</a:t>
            </a:r>
          </a:p>
        </p:txBody>
      </p:sp>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539076" y="569815"/>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dirty="0"/>
              <a:t>Title</a:t>
            </a:r>
          </a:p>
        </p:txBody>
      </p:sp>
      <p:pic>
        <p:nvPicPr>
          <p:cNvPr id="8" name="Picture 7">
            <a:extLst>
              <a:ext uri="{FF2B5EF4-FFF2-40B4-BE49-F238E27FC236}">
                <a16:creationId xmlns:a16="http://schemas.microsoft.com/office/drawing/2014/main" id="{26BB4152-FF41-DB41-B010-AF1DCDD0B137}"/>
              </a:ext>
            </a:extLst>
          </p:cNvPr>
          <p:cNvPicPr>
            <a:picLocks noChangeAspect="1"/>
          </p:cNvPicPr>
          <p:nvPr/>
        </p:nvPicPr>
        <p:blipFill>
          <a:blip r:embed="rId2"/>
          <a:stretch>
            <a:fillRect/>
          </a:stretch>
        </p:blipFill>
        <p:spPr>
          <a:xfrm>
            <a:off x="10294285" y="207344"/>
            <a:ext cx="1620000" cy="1134999"/>
          </a:xfrm>
          <a:prstGeom prst="rect">
            <a:avLst/>
          </a:prstGeom>
        </p:spPr>
      </p:pic>
    </p:spTree>
    <p:extLst>
      <p:ext uri="{BB962C8B-B14F-4D97-AF65-F5344CB8AC3E}">
        <p14:creationId xmlns:p14="http://schemas.microsoft.com/office/powerpoint/2010/main" val="273318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667-2205-B043-8533-7199161D59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38D3EE2-73A7-0C46-A72A-A4BCF5C73E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3E9A56-2067-2247-8043-F54BE55C60D9}"/>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4A8DF887-D619-9C47-AADA-28DC0E97D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5FF7F-5750-C849-A0C3-9A648DD3756B}"/>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107155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BE4C-00F2-B64D-9C19-FCA0E1C7E9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99EF84-E6AB-804B-BAD0-4A0CF41F39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74120A8-9B4C-4B4D-9393-2B818E0D94E8}"/>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534F3B22-E898-0C4A-852E-B1F765F57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35D91-6AA4-854D-BA23-F58EE9C531C8}"/>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490894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1361-41CC-A345-94F5-57958D12CD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738A36-3BDE-E241-B8E6-3A1091B1CA5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71D6EF7-621C-3C4A-B54F-032687E87D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E19C5BF-6AA9-4E4D-AAF1-2A1617862C19}"/>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6" name="Footer Placeholder 5">
            <a:extLst>
              <a:ext uri="{FF2B5EF4-FFF2-40B4-BE49-F238E27FC236}">
                <a16:creationId xmlns:a16="http://schemas.microsoft.com/office/drawing/2014/main" id="{099D499E-99E1-9346-913F-27F79219A7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A2E74-8340-6649-BD26-9AA3C76116F3}"/>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313041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4274-1A87-B145-B985-D2310EB2CF9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4AEEA2-03B6-AE4C-9D14-5F38FB77F5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192796-FD39-B64C-B435-1D50304A39C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FC2936-BACD-CB4D-9A9D-5B6ADE46C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497F89-F43A-FD4D-A813-3D571873FD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815645-DF2E-874B-BFB3-6CF3B7B5D707}"/>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8" name="Footer Placeholder 7">
            <a:extLst>
              <a:ext uri="{FF2B5EF4-FFF2-40B4-BE49-F238E27FC236}">
                <a16:creationId xmlns:a16="http://schemas.microsoft.com/office/drawing/2014/main" id="{1763E7F3-A54A-DD48-8108-4C89D7E79A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9834A1-1A88-B24E-AA71-F61B06F69616}"/>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4245333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3A48-AB6A-2448-8BF8-93B1FF68730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A828AB-1D21-A744-86E2-356FAA062A6F}"/>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4" name="Footer Placeholder 3">
            <a:extLst>
              <a:ext uri="{FF2B5EF4-FFF2-40B4-BE49-F238E27FC236}">
                <a16:creationId xmlns:a16="http://schemas.microsoft.com/office/drawing/2014/main" id="{F5128B33-A073-9F41-BF8D-F6F23953DB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FC6618-14BC-FD4E-AB26-CE9B119F5E18}"/>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72682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9F214-786B-964C-B201-8892A1B3B7BC}"/>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3" name="Footer Placeholder 2">
            <a:extLst>
              <a:ext uri="{FF2B5EF4-FFF2-40B4-BE49-F238E27FC236}">
                <a16:creationId xmlns:a16="http://schemas.microsoft.com/office/drawing/2014/main" id="{B94BE147-1EDF-FA4B-8A84-95AB0E26EF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6F59D-8206-D748-AC3D-5494FBE6BF72}"/>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167512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688E-02D8-CD4D-A6D4-1D75B8C329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AF76E2-C484-5444-A8E4-6239980341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8B3C71-3116-314B-BA9E-D0ADB9ABD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6C7F13-1994-AB44-9CAC-DEB2C20D597C}"/>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6" name="Footer Placeholder 5">
            <a:extLst>
              <a:ext uri="{FF2B5EF4-FFF2-40B4-BE49-F238E27FC236}">
                <a16:creationId xmlns:a16="http://schemas.microsoft.com/office/drawing/2014/main" id="{AC573CBF-9A63-A04A-813E-BA4DA085F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A92B4-D880-614A-8381-CF472B76BB91}"/>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1876737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0322-D7E5-4945-BED8-B642758206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AF97607-2CD5-9F48-8424-E18363E42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068AFD-823F-FC45-A09F-B90A58CC3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6BA4F0-3888-9448-9D43-A2A01EC81BD6}"/>
              </a:ext>
            </a:extLst>
          </p:cNvPr>
          <p:cNvSpPr>
            <a:spLocks noGrp="1"/>
          </p:cNvSpPr>
          <p:nvPr>
            <p:ph type="dt" sz="half" idx="10"/>
          </p:nvPr>
        </p:nvSpPr>
        <p:spPr/>
        <p:txBody>
          <a:bodyPr/>
          <a:lstStyle/>
          <a:p>
            <a:fld id="{5544DE4E-257B-144E-9407-0F454C075FCB}" type="datetimeFigureOut">
              <a:rPr lang="en-US" smtClean="0"/>
              <a:t>10/20/22</a:t>
            </a:fld>
            <a:endParaRPr lang="en-US"/>
          </a:p>
        </p:txBody>
      </p:sp>
      <p:sp>
        <p:nvSpPr>
          <p:cNvPr id="6" name="Footer Placeholder 5">
            <a:extLst>
              <a:ext uri="{FF2B5EF4-FFF2-40B4-BE49-F238E27FC236}">
                <a16:creationId xmlns:a16="http://schemas.microsoft.com/office/drawing/2014/main" id="{4F848182-F1BB-FE48-B673-4DCB2C150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0FD3C-ABC5-0E47-8B87-B925A2AB4EFC}"/>
              </a:ext>
            </a:extLst>
          </p:cNvPr>
          <p:cNvSpPr>
            <a:spLocks noGrp="1"/>
          </p:cNvSpPr>
          <p:nvPr>
            <p:ph type="sldNum" sz="quarter" idx="12"/>
          </p:nvPr>
        </p:nvSpPr>
        <p:spPr/>
        <p:txBody>
          <a:bodyPr/>
          <a:lstStyle/>
          <a:p>
            <a:fld id="{1CD3D286-A416-A949-9EB0-73813846F1E3}" type="slidenum">
              <a:rPr lang="en-US" smtClean="0"/>
              <a:t>‹#›</a:t>
            </a:fld>
            <a:endParaRPr lang="en-US"/>
          </a:p>
        </p:txBody>
      </p:sp>
    </p:spTree>
    <p:extLst>
      <p:ext uri="{BB962C8B-B14F-4D97-AF65-F5344CB8AC3E}">
        <p14:creationId xmlns:p14="http://schemas.microsoft.com/office/powerpoint/2010/main" val="2624069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65479-9B9C-AB44-B9B2-B96CE0A06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B0A65E9-6DD8-D648-8EEE-2E7A09375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403BF4-8992-AC4D-8B16-3A532DE73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4DE4E-257B-144E-9407-0F454C075FCB}" type="datetimeFigureOut">
              <a:rPr lang="en-US" smtClean="0"/>
              <a:t>10/20/22</a:t>
            </a:fld>
            <a:endParaRPr lang="en-US"/>
          </a:p>
        </p:txBody>
      </p:sp>
      <p:sp>
        <p:nvSpPr>
          <p:cNvPr id="5" name="Footer Placeholder 4">
            <a:extLst>
              <a:ext uri="{FF2B5EF4-FFF2-40B4-BE49-F238E27FC236}">
                <a16:creationId xmlns:a16="http://schemas.microsoft.com/office/drawing/2014/main" id="{C6228FB4-87A6-BC43-B64F-318974440C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B039F5-EC01-C749-8A98-23BC47172E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3D286-A416-A949-9EB0-73813846F1E3}" type="slidenum">
              <a:rPr lang="en-US" smtClean="0"/>
              <a:t>‹#›</a:t>
            </a:fld>
            <a:endParaRPr lang="en-US"/>
          </a:p>
        </p:txBody>
      </p:sp>
    </p:spTree>
    <p:extLst>
      <p:ext uri="{BB962C8B-B14F-4D97-AF65-F5344CB8AC3E}">
        <p14:creationId xmlns:p14="http://schemas.microsoft.com/office/powerpoint/2010/main" val="102261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5.jp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4.xml"/><Relationship Id="rId16"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hyperlink" Target="http://www.ulster.ac.uk/irsc" TargetMode="External"/><Relationship Id="rId11" Type="http://schemas.openxmlformats.org/officeDocument/2006/relationships/image" Target="../media/image91.png"/><Relationship Id="rId5" Type="http://schemas.openxmlformats.org/officeDocument/2006/relationships/hyperlink" Target="mailto:dh.coyle@ulster.ac.uk" TargetMode="External"/><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6.emf"/><Relationship Id="rId9" Type="http://schemas.openxmlformats.org/officeDocument/2006/relationships/image" Target="../media/image89.png"/><Relationship Id="rId1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jpeg"/><Relationship Id="rId26" Type="http://schemas.openxmlformats.org/officeDocument/2006/relationships/image" Target="../media/image5.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26.jpe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5" Type="http://schemas.openxmlformats.org/officeDocument/2006/relationships/image" Target="../media/image15.jpeg"/><Relationship Id="rId15" Type="http://schemas.openxmlformats.org/officeDocument/2006/relationships/image" Target="../media/image25.jpeg"/><Relationship Id="rId23" Type="http://schemas.openxmlformats.org/officeDocument/2006/relationships/image" Target="../media/image33.jpeg"/><Relationship Id="rId10" Type="http://schemas.openxmlformats.org/officeDocument/2006/relationships/image" Target="../media/image20.jpe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4.xml.rels><?xml version="1.0" encoding="UTF-8" standalone="yes"?>
<Relationships xmlns="http://schemas.openxmlformats.org/package/2006/relationships"><Relationship Id="rId13" Type="http://schemas.openxmlformats.org/officeDocument/2006/relationships/image" Target="../media/image45.jpeg"/><Relationship Id="rId18" Type="http://schemas.openxmlformats.org/officeDocument/2006/relationships/image" Target="../media/image50.jpeg"/><Relationship Id="rId26" Type="http://schemas.openxmlformats.org/officeDocument/2006/relationships/image" Target="../media/image57.png"/><Relationship Id="rId39" Type="http://schemas.openxmlformats.org/officeDocument/2006/relationships/image" Target="../media/image70.jpeg"/><Relationship Id="rId21" Type="http://schemas.openxmlformats.org/officeDocument/2006/relationships/image" Target="../media/image52.png"/><Relationship Id="rId34" Type="http://schemas.openxmlformats.org/officeDocument/2006/relationships/image" Target="../media/image65.jpeg"/><Relationship Id="rId42" Type="http://schemas.openxmlformats.org/officeDocument/2006/relationships/image" Target="../media/image15.jpeg"/><Relationship Id="rId47" Type="http://schemas.openxmlformats.org/officeDocument/2006/relationships/image" Target="../media/image76.png"/><Relationship Id="rId50" Type="http://schemas.openxmlformats.org/officeDocument/2006/relationships/image" Target="../media/image79.png"/><Relationship Id="rId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48.jpeg"/><Relationship Id="rId29" Type="http://schemas.openxmlformats.org/officeDocument/2006/relationships/image" Target="../media/image60.png"/><Relationship Id="rId11" Type="http://schemas.openxmlformats.org/officeDocument/2006/relationships/image" Target="../media/image43.png"/><Relationship Id="rId24" Type="http://schemas.openxmlformats.org/officeDocument/2006/relationships/image" Target="../media/image55.png"/><Relationship Id="rId32" Type="http://schemas.openxmlformats.org/officeDocument/2006/relationships/image" Target="../media/image63.jpe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4.png"/><Relationship Id="rId5" Type="http://schemas.openxmlformats.org/officeDocument/2006/relationships/image" Target="../media/image37.png"/><Relationship Id="rId15" Type="http://schemas.openxmlformats.org/officeDocument/2006/relationships/image" Target="../media/image47.jpeg"/><Relationship Id="rId23" Type="http://schemas.openxmlformats.org/officeDocument/2006/relationships/image" Target="../media/image54.png"/><Relationship Id="rId28" Type="http://schemas.openxmlformats.org/officeDocument/2006/relationships/image" Target="../media/image59.jpeg"/><Relationship Id="rId36" Type="http://schemas.openxmlformats.org/officeDocument/2006/relationships/image" Target="../media/image67.jpeg"/><Relationship Id="rId49" Type="http://schemas.openxmlformats.org/officeDocument/2006/relationships/image" Target="../media/image78.png"/><Relationship Id="rId10" Type="http://schemas.openxmlformats.org/officeDocument/2006/relationships/image" Target="../media/image42.jpeg"/><Relationship Id="rId19" Type="http://schemas.openxmlformats.org/officeDocument/2006/relationships/image" Target="../media/image14.png"/><Relationship Id="rId31" Type="http://schemas.openxmlformats.org/officeDocument/2006/relationships/image" Target="../media/image62.png"/><Relationship Id="rId44" Type="http://schemas.openxmlformats.org/officeDocument/2006/relationships/image" Target="../media/image73.gif"/><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34.jpeg"/><Relationship Id="rId48" Type="http://schemas.openxmlformats.org/officeDocument/2006/relationships/image" Target="../media/image77.jpeg"/><Relationship Id="rId8" Type="http://schemas.openxmlformats.org/officeDocument/2006/relationships/image" Target="../media/image40.jpeg"/><Relationship Id="rId51" Type="http://schemas.openxmlformats.org/officeDocument/2006/relationships/image" Target="../media/image80.png"/><Relationship Id="rId3"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5.png"/><Relationship Id="rId20" Type="http://schemas.openxmlformats.org/officeDocument/2006/relationships/image" Target="../media/image51.png"/><Relationship Id="rId41"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hyperlink" Target="https://join.slack.com/t/isrc-cn32022/shared_invite/zt-1fbqlpmo7-lRWB78QvCGkQYUR_OsQg9Q" TargetMode="External"/><Relationship Id="rId2" Type="http://schemas.openxmlformats.org/officeDocument/2006/relationships/hyperlink" Target="https://github.com/ISRC-CN3"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7.xml.rels><?xml version="1.0" encoding="UTF-8" standalone="yes"?>
<Relationships xmlns="http://schemas.openxmlformats.org/package/2006/relationships"><Relationship Id="rId3" Type="http://schemas.openxmlformats.org/officeDocument/2006/relationships/hyperlink" Target="mailto:e.murray@ulster.ac.uk" TargetMode="External"/><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hyperlink" Target="https://neuroscienceireland.com/" TargetMode="External"/><Relationship Id="rId5" Type="http://schemas.openxmlformats.org/officeDocument/2006/relationships/image" Target="../media/image84.jpeg"/><Relationship Id="rId4" Type="http://schemas.openxmlformats.org/officeDocument/2006/relationships/hyperlink" Target="https://www.bna.org.u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5583ED-7049-2842-B986-B91E976F3D75}"/>
              </a:ext>
            </a:extLst>
          </p:cNvPr>
          <p:cNvSpPr>
            <a:spLocks noGrp="1"/>
          </p:cNvSpPr>
          <p:nvPr>
            <p:ph type="ctrTitle"/>
          </p:nvPr>
        </p:nvSpPr>
        <p:spPr>
          <a:xfrm>
            <a:off x="536028" y="891652"/>
            <a:ext cx="4536035" cy="3030724"/>
          </a:xfrm>
        </p:spPr>
        <p:txBody>
          <a:bodyPr anchor="b">
            <a:normAutofit/>
          </a:bodyPr>
          <a:lstStyle/>
          <a:p>
            <a:pPr algn="r"/>
            <a:r>
              <a:rPr lang="en-US" sz="2200" dirty="0">
                <a:solidFill>
                  <a:srgbClr val="FFFFFF"/>
                </a:solidFill>
              </a:rPr>
              <a:t>Ulster University</a:t>
            </a:r>
            <a:br>
              <a:rPr lang="en-US" sz="2200" b="1" dirty="0">
                <a:solidFill>
                  <a:srgbClr val="FFFFFF"/>
                </a:solidFill>
              </a:rPr>
            </a:br>
            <a:r>
              <a:rPr lang="en-US" sz="2200" b="1" dirty="0">
                <a:solidFill>
                  <a:srgbClr val="FFFFFF"/>
                </a:solidFill>
              </a:rPr>
              <a:t>Intelligent Systems Research Centre</a:t>
            </a:r>
            <a:br>
              <a:rPr lang="en-US" sz="2200" b="1" dirty="0">
                <a:solidFill>
                  <a:srgbClr val="FFFFFF"/>
                </a:solidFill>
              </a:rPr>
            </a:br>
            <a:r>
              <a:rPr lang="en-US" sz="2200" b="1" dirty="0">
                <a:solidFill>
                  <a:srgbClr val="FFFFFF"/>
                </a:solidFill>
              </a:rPr>
              <a:t>Computational Neuroscience, Neurotechnology &amp; Neuro-inspired AI</a:t>
            </a:r>
            <a:br>
              <a:rPr lang="en-US" sz="2200" b="1" dirty="0">
                <a:solidFill>
                  <a:srgbClr val="FFFFFF"/>
                </a:solidFill>
              </a:rPr>
            </a:br>
            <a:r>
              <a:rPr lang="en-US" sz="2200" b="1" dirty="0">
                <a:solidFill>
                  <a:srgbClr val="FFFFFF"/>
                </a:solidFill>
              </a:rPr>
              <a:t>(ISRC-</a:t>
            </a:r>
            <a:r>
              <a:rPr lang="en-US" sz="2200" b="1" dirty="0">
                <a:solidFill>
                  <a:srgbClr val="FFD579"/>
                </a:solidFill>
              </a:rPr>
              <a:t>CN</a:t>
            </a:r>
            <a:r>
              <a:rPr lang="en-US" sz="2200" b="1" baseline="30000" dirty="0">
                <a:solidFill>
                  <a:srgbClr val="FFD579"/>
                </a:solidFill>
              </a:rPr>
              <a:t>3</a:t>
            </a:r>
            <a:r>
              <a:rPr lang="en-US" sz="2200" b="1" dirty="0">
                <a:solidFill>
                  <a:srgbClr val="FFFFFF"/>
                </a:solidFill>
              </a:rPr>
              <a:t>)</a:t>
            </a:r>
            <a:br>
              <a:rPr lang="en-US" sz="2200" b="1" dirty="0">
                <a:solidFill>
                  <a:srgbClr val="FFFFFF"/>
                </a:solidFill>
              </a:rPr>
            </a:br>
            <a:r>
              <a:rPr lang="en-US" sz="2200" b="1" dirty="0">
                <a:solidFill>
                  <a:srgbClr val="FFFFFF"/>
                </a:solidFill>
              </a:rPr>
              <a:t>Autumn School</a:t>
            </a:r>
            <a:br>
              <a:rPr lang="en-US" sz="2200" b="1" dirty="0">
                <a:solidFill>
                  <a:srgbClr val="FFFFFF"/>
                </a:solidFill>
              </a:rPr>
            </a:br>
            <a:br>
              <a:rPr lang="en-US" sz="2200" b="1" dirty="0">
                <a:solidFill>
                  <a:srgbClr val="FFFFFF"/>
                </a:solidFill>
              </a:rPr>
            </a:br>
            <a:r>
              <a:rPr lang="en-US" sz="2200" b="1" i="1" dirty="0">
                <a:solidFill>
                  <a:srgbClr val="FFFFFF"/>
                </a:solidFill>
              </a:rPr>
              <a:t>24-28 October 2022</a:t>
            </a:r>
          </a:p>
        </p:txBody>
      </p:sp>
      <p:pic>
        <p:nvPicPr>
          <p:cNvPr id="12" name="Picture 11" descr="Logo&#10;&#10;Description automatically generated">
            <a:extLst>
              <a:ext uri="{FF2B5EF4-FFF2-40B4-BE49-F238E27FC236}">
                <a16:creationId xmlns:a16="http://schemas.microsoft.com/office/drawing/2014/main" id="{D2B9136A-0D05-524D-B2B4-2312D20C731C}"/>
              </a:ext>
            </a:extLst>
          </p:cNvPr>
          <p:cNvPicPr>
            <a:picLocks noChangeAspect="1"/>
          </p:cNvPicPr>
          <p:nvPr/>
        </p:nvPicPr>
        <p:blipFill>
          <a:blip r:embed="rId2"/>
          <a:stretch>
            <a:fillRect/>
          </a:stretch>
        </p:blipFill>
        <p:spPr>
          <a:xfrm>
            <a:off x="8414332" y="6104361"/>
            <a:ext cx="961913" cy="584786"/>
          </a:xfrm>
          <a:prstGeom prst="rect">
            <a:avLst/>
          </a:prstGeom>
        </p:spPr>
      </p:pic>
      <p:pic>
        <p:nvPicPr>
          <p:cNvPr id="14" name="Picture 13" descr="Logo&#10;&#10;Description automatically generated">
            <a:extLst>
              <a:ext uri="{FF2B5EF4-FFF2-40B4-BE49-F238E27FC236}">
                <a16:creationId xmlns:a16="http://schemas.microsoft.com/office/drawing/2014/main" id="{2CC37226-9917-2449-82F6-7ED90CF51727}"/>
              </a:ext>
            </a:extLst>
          </p:cNvPr>
          <p:cNvPicPr>
            <a:picLocks noChangeAspect="1"/>
          </p:cNvPicPr>
          <p:nvPr/>
        </p:nvPicPr>
        <p:blipFill>
          <a:blip r:embed="rId3"/>
          <a:stretch>
            <a:fillRect/>
          </a:stretch>
        </p:blipFill>
        <p:spPr>
          <a:xfrm>
            <a:off x="5869593" y="5268646"/>
            <a:ext cx="1695623" cy="684029"/>
          </a:xfrm>
          <a:prstGeom prst="rect">
            <a:avLst/>
          </a:prstGeom>
        </p:spPr>
      </p:pic>
      <p:pic>
        <p:nvPicPr>
          <p:cNvPr id="1026" name="Picture 2" descr="Ulster Uni CampusConnect:Amazon.co.uk:Appstore for Android">
            <a:extLst>
              <a:ext uri="{FF2B5EF4-FFF2-40B4-BE49-F238E27FC236}">
                <a16:creationId xmlns:a16="http://schemas.microsoft.com/office/drawing/2014/main" id="{0211100E-B226-CE43-9F19-AD966D284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45" y="5193453"/>
            <a:ext cx="1664543" cy="16645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5B377DAC-5766-BE4A-A10D-3DE40C20B71A}"/>
              </a:ext>
            </a:extLst>
          </p:cNvPr>
          <p:cNvPicPr>
            <a:picLocks noChangeAspect="1"/>
          </p:cNvPicPr>
          <p:nvPr/>
        </p:nvPicPr>
        <p:blipFill>
          <a:blip r:embed="rId5"/>
          <a:stretch>
            <a:fillRect/>
          </a:stretch>
        </p:blipFill>
        <p:spPr>
          <a:xfrm>
            <a:off x="10533433" y="5258378"/>
            <a:ext cx="855969" cy="697258"/>
          </a:xfrm>
          <a:prstGeom prst="rect">
            <a:avLst/>
          </a:prstGeom>
        </p:spPr>
      </p:pic>
      <p:pic>
        <p:nvPicPr>
          <p:cNvPr id="3" name="Picture 2">
            <a:extLst>
              <a:ext uri="{FF2B5EF4-FFF2-40B4-BE49-F238E27FC236}">
                <a16:creationId xmlns:a16="http://schemas.microsoft.com/office/drawing/2014/main" id="{EAA9287C-A224-EB89-DD0A-3463F1A21DC6}"/>
              </a:ext>
            </a:extLst>
          </p:cNvPr>
          <p:cNvPicPr>
            <a:picLocks noChangeAspect="1"/>
          </p:cNvPicPr>
          <p:nvPr/>
        </p:nvPicPr>
        <p:blipFill>
          <a:blip r:embed="rId6"/>
          <a:srcRect/>
          <a:stretch/>
        </p:blipFill>
        <p:spPr>
          <a:xfrm>
            <a:off x="7174721" y="198998"/>
            <a:ext cx="3441137" cy="3146182"/>
          </a:xfrm>
          <a:prstGeom prst="rect">
            <a:avLst/>
          </a:prstGeom>
        </p:spPr>
      </p:pic>
      <p:pic>
        <p:nvPicPr>
          <p:cNvPr id="8" name="Picture 7" descr="Logo, company name&#10;&#10;Description automatically generated">
            <a:extLst>
              <a:ext uri="{FF2B5EF4-FFF2-40B4-BE49-F238E27FC236}">
                <a16:creationId xmlns:a16="http://schemas.microsoft.com/office/drawing/2014/main" id="{1ACF48F3-CA34-C2CC-DC42-64DB60BF68C0}"/>
              </a:ext>
            </a:extLst>
          </p:cNvPr>
          <p:cNvPicPr>
            <a:picLocks noChangeAspect="1"/>
          </p:cNvPicPr>
          <p:nvPr/>
        </p:nvPicPr>
        <p:blipFill>
          <a:blip r:embed="rId7"/>
          <a:stretch>
            <a:fillRect/>
          </a:stretch>
        </p:blipFill>
        <p:spPr>
          <a:xfrm>
            <a:off x="6570127" y="3864625"/>
            <a:ext cx="1990177" cy="1074976"/>
          </a:xfrm>
          <a:prstGeom prst="rect">
            <a:avLst/>
          </a:prstGeom>
        </p:spPr>
      </p:pic>
      <p:pic>
        <p:nvPicPr>
          <p:cNvPr id="4098" name="Picture 2" descr="Welcome to the Walled City - Visit Derry">
            <a:extLst>
              <a:ext uri="{FF2B5EF4-FFF2-40B4-BE49-F238E27FC236}">
                <a16:creationId xmlns:a16="http://schemas.microsoft.com/office/drawing/2014/main" id="{88312F6A-219F-56C1-AE7B-AEDAFD6ED6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628" y="6104361"/>
            <a:ext cx="1087577" cy="437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with medium confidence">
            <a:extLst>
              <a:ext uri="{FF2B5EF4-FFF2-40B4-BE49-F238E27FC236}">
                <a16:creationId xmlns:a16="http://schemas.microsoft.com/office/drawing/2014/main" id="{142E9862-CE0E-3DD0-13F1-BB33F9050232}"/>
              </a:ext>
            </a:extLst>
          </p:cNvPr>
          <p:cNvPicPr>
            <a:picLocks noChangeAspect="1"/>
          </p:cNvPicPr>
          <p:nvPr/>
        </p:nvPicPr>
        <p:blipFill>
          <a:blip r:embed="rId9"/>
          <a:stretch>
            <a:fillRect/>
          </a:stretch>
        </p:blipFill>
        <p:spPr>
          <a:xfrm>
            <a:off x="8054236" y="5193453"/>
            <a:ext cx="1990177" cy="88546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4C77FE98-068B-1D2D-E979-37647D23B27A}"/>
              </a:ext>
            </a:extLst>
          </p:cNvPr>
          <p:cNvPicPr>
            <a:picLocks noChangeAspect="1"/>
          </p:cNvPicPr>
          <p:nvPr/>
        </p:nvPicPr>
        <p:blipFill>
          <a:blip r:embed="rId10"/>
          <a:stretch>
            <a:fillRect/>
          </a:stretch>
        </p:blipFill>
        <p:spPr>
          <a:xfrm>
            <a:off x="9185114" y="3789454"/>
            <a:ext cx="1718598" cy="115399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B14190B6-F35C-A128-D171-52FE3D5FBE97}"/>
              </a:ext>
            </a:extLst>
          </p:cNvPr>
          <p:cNvPicPr>
            <a:picLocks noChangeAspect="1"/>
          </p:cNvPicPr>
          <p:nvPr/>
        </p:nvPicPr>
        <p:blipFill>
          <a:blip r:embed="rId11"/>
          <a:stretch>
            <a:fillRect/>
          </a:stretch>
        </p:blipFill>
        <p:spPr>
          <a:xfrm>
            <a:off x="5928486" y="6228537"/>
            <a:ext cx="1577546" cy="501120"/>
          </a:xfrm>
          <a:prstGeom prst="rect">
            <a:avLst/>
          </a:prstGeom>
        </p:spPr>
      </p:pic>
    </p:spTree>
    <p:extLst>
      <p:ext uri="{BB962C8B-B14F-4D97-AF65-F5344CB8AC3E}">
        <p14:creationId xmlns:p14="http://schemas.microsoft.com/office/powerpoint/2010/main" val="305692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34CB58-635E-44CA-8BF4-F621CE55DC41}"/>
              </a:ext>
            </a:extLst>
          </p:cNvPr>
          <p:cNvSpPr/>
          <p:nvPr/>
        </p:nvSpPr>
        <p:spPr>
          <a:xfrm>
            <a:off x="7462945" y="2871208"/>
            <a:ext cx="665196" cy="745156"/>
          </a:xfrm>
          <a:prstGeom prst="rect">
            <a:avLst/>
          </a:prstGeom>
          <a:solidFill>
            <a:srgbClr val="FBF8F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B295A4AE-DAE5-2C42-BCFA-EAA1617C254F}"/>
              </a:ext>
            </a:extLst>
          </p:cNvPr>
          <p:cNvSpPr/>
          <p:nvPr/>
        </p:nvSpPr>
        <p:spPr>
          <a:xfrm>
            <a:off x="0" y="1287"/>
            <a:ext cx="12192000" cy="6858000"/>
          </a:xfrm>
          <a:prstGeom prst="rect">
            <a:avLst/>
          </a:prstGeom>
          <a:solidFill>
            <a:srgbClr val="FBF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descr="A person taking a selfie&#10;&#10;Description automatically generated">
            <a:extLst>
              <a:ext uri="{FF2B5EF4-FFF2-40B4-BE49-F238E27FC236}">
                <a16:creationId xmlns:a16="http://schemas.microsoft.com/office/drawing/2014/main" id="{DE797613-D7EA-41AF-A47D-32F3D70B3359}"/>
              </a:ext>
            </a:extLst>
          </p:cNvPr>
          <p:cNvPicPr>
            <a:picLocks noChangeAspect="1"/>
          </p:cNvPicPr>
          <p:nvPr/>
        </p:nvPicPr>
        <p:blipFill rotWithShape="1">
          <a:blip r:embed="rId3"/>
          <a:srcRect l="24434" r="12045"/>
          <a:stretch/>
        </p:blipFill>
        <p:spPr>
          <a:xfrm>
            <a:off x="8101380" y="1510474"/>
            <a:ext cx="6051158" cy="5358516"/>
          </a:xfrm>
          <a:prstGeom prst="rect">
            <a:avLst/>
          </a:prstGeom>
        </p:spPr>
      </p:pic>
      <p:sp>
        <p:nvSpPr>
          <p:cNvPr id="39" name="Rectangle 38">
            <a:extLst>
              <a:ext uri="{FF2B5EF4-FFF2-40B4-BE49-F238E27FC236}">
                <a16:creationId xmlns:a16="http://schemas.microsoft.com/office/drawing/2014/main" id="{C51E0167-ADF2-524C-B8FB-6BABA58C145A}"/>
              </a:ext>
            </a:extLst>
          </p:cNvPr>
          <p:cNvSpPr/>
          <p:nvPr/>
        </p:nvSpPr>
        <p:spPr>
          <a:xfrm>
            <a:off x="1364755" y="319941"/>
            <a:ext cx="7573108" cy="6564983"/>
          </a:xfrm>
          <a:prstGeom prst="rect">
            <a:avLst/>
          </a:prstGeom>
          <a:solidFill>
            <a:srgbClr val="FBF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0576048-645A-744A-8500-5828F7F0FD23}"/>
              </a:ext>
            </a:extLst>
          </p:cNvPr>
          <p:cNvPicPr>
            <a:picLocks noChangeAspect="1"/>
          </p:cNvPicPr>
          <p:nvPr/>
        </p:nvPicPr>
        <p:blipFill>
          <a:blip r:embed="rId4"/>
          <a:stretch>
            <a:fillRect/>
          </a:stretch>
        </p:blipFill>
        <p:spPr>
          <a:xfrm>
            <a:off x="11012013" y="198719"/>
            <a:ext cx="706955" cy="389754"/>
          </a:xfrm>
          <a:prstGeom prst="rect">
            <a:avLst/>
          </a:prstGeom>
        </p:spPr>
      </p:pic>
      <p:sp>
        <p:nvSpPr>
          <p:cNvPr id="11" name="TextBox 10">
            <a:extLst>
              <a:ext uri="{FF2B5EF4-FFF2-40B4-BE49-F238E27FC236}">
                <a16:creationId xmlns:a16="http://schemas.microsoft.com/office/drawing/2014/main" id="{69847AFE-94CD-FE44-AF02-F62F1D2E09CE}"/>
              </a:ext>
            </a:extLst>
          </p:cNvPr>
          <p:cNvSpPr txBox="1"/>
          <p:nvPr/>
        </p:nvSpPr>
        <p:spPr>
          <a:xfrm>
            <a:off x="6889519" y="804798"/>
            <a:ext cx="5177481" cy="1200329"/>
          </a:xfrm>
          <a:prstGeom prst="rect">
            <a:avLst/>
          </a:prstGeom>
          <a:noFill/>
        </p:spPr>
        <p:txBody>
          <a:bodyPr wrap="square" rtlCol="0">
            <a:spAutoFit/>
          </a:bodyPr>
          <a:lstStyle/>
          <a:p>
            <a:pPr algn="r"/>
            <a:r>
              <a:rPr lang="en-US" sz="900" b="1" dirty="0">
                <a:solidFill>
                  <a:srgbClr val="808181"/>
                </a:solidFill>
              </a:rPr>
              <a:t>Director, </a:t>
            </a:r>
            <a:r>
              <a:rPr lang="en-US" sz="900" dirty="0">
                <a:solidFill>
                  <a:srgbClr val="808181"/>
                </a:solidFill>
              </a:rPr>
              <a:t>Prof Damien Coyle </a:t>
            </a:r>
          </a:p>
          <a:p>
            <a:pPr algn="r"/>
            <a:r>
              <a:rPr lang="en-US" sz="900" dirty="0">
                <a:solidFill>
                  <a:srgbClr val="808181"/>
                </a:solidFill>
              </a:rPr>
              <a:t>Professor of Neurotechnology</a:t>
            </a:r>
          </a:p>
          <a:p>
            <a:pPr algn="r"/>
            <a:r>
              <a:rPr lang="en-US" sz="900" dirty="0">
                <a:solidFill>
                  <a:srgbClr val="808181"/>
                </a:solidFill>
              </a:rPr>
              <a:t>Turing AI Fellow 2021-2025</a:t>
            </a:r>
          </a:p>
          <a:p>
            <a:pPr algn="r"/>
            <a:r>
              <a:rPr lang="en-US" sz="900" dirty="0">
                <a:solidFill>
                  <a:srgbClr val="808181"/>
                </a:solidFill>
              </a:rPr>
              <a:t>Intelligent Systems Research Centre </a:t>
            </a:r>
          </a:p>
          <a:p>
            <a:pPr algn="r"/>
            <a:r>
              <a:rPr lang="en-US" sz="900" dirty="0">
                <a:solidFill>
                  <a:srgbClr val="808181"/>
                </a:solidFill>
              </a:rPr>
              <a:t>Magee Campus | Derry | BT48 7JL</a:t>
            </a:r>
          </a:p>
          <a:p>
            <a:pPr algn="r"/>
            <a:r>
              <a:rPr lang="en-US" sz="900" dirty="0">
                <a:solidFill>
                  <a:srgbClr val="808181"/>
                </a:solidFill>
              </a:rPr>
              <a:t>T: +44 (0)28 7167 5170</a:t>
            </a:r>
          </a:p>
          <a:p>
            <a:pPr algn="r"/>
            <a:r>
              <a:rPr lang="en-US" sz="900" dirty="0">
                <a:solidFill>
                  <a:srgbClr val="808181"/>
                </a:solidFill>
              </a:rPr>
              <a:t>E: </a:t>
            </a:r>
            <a:r>
              <a:rPr lang="en-US" sz="900" dirty="0">
                <a:solidFill>
                  <a:srgbClr val="808181"/>
                </a:solidFill>
                <a:hlinkClick r:id="rId5">
                  <a:extLst>
                    <a:ext uri="{A12FA001-AC4F-418D-AE19-62706E023703}">
                      <ahyp:hlinkClr xmlns:ahyp="http://schemas.microsoft.com/office/drawing/2018/hyperlinkcolor" val="tx"/>
                    </a:ext>
                  </a:extLst>
                </a:hlinkClick>
              </a:rPr>
              <a:t>dh.coyle@ulster.ac.uk</a:t>
            </a:r>
            <a:endParaRPr lang="en-US" sz="900" dirty="0">
              <a:solidFill>
                <a:srgbClr val="808181"/>
              </a:solidFill>
            </a:endParaRPr>
          </a:p>
          <a:p>
            <a:pPr algn="r"/>
            <a:r>
              <a:rPr lang="en-US" sz="900" dirty="0">
                <a:solidFill>
                  <a:srgbClr val="808181"/>
                </a:solidFill>
              </a:rPr>
              <a:t>W: </a:t>
            </a:r>
            <a:r>
              <a:rPr lang="en-US" sz="900" dirty="0">
                <a:solidFill>
                  <a:srgbClr val="808181"/>
                </a:solidFill>
                <a:hlinkClick r:id="rId6">
                  <a:extLst>
                    <a:ext uri="{A12FA001-AC4F-418D-AE19-62706E023703}">
                      <ahyp:hlinkClr xmlns:ahyp="http://schemas.microsoft.com/office/drawing/2018/hyperlinkcolor" val="tx"/>
                    </a:ext>
                  </a:extLst>
                </a:hlinkClick>
              </a:rPr>
              <a:t>www.ulster.ac.uk/irsc</a:t>
            </a:r>
            <a:r>
              <a:rPr lang="en-US" sz="900" dirty="0">
                <a:solidFill>
                  <a:srgbClr val="808181"/>
                </a:solidFill>
              </a:rPr>
              <a:t> </a:t>
            </a:r>
          </a:p>
        </p:txBody>
      </p:sp>
      <p:sp>
        <p:nvSpPr>
          <p:cNvPr id="5" name="TextBox 4">
            <a:extLst>
              <a:ext uri="{FF2B5EF4-FFF2-40B4-BE49-F238E27FC236}">
                <a16:creationId xmlns:a16="http://schemas.microsoft.com/office/drawing/2014/main" id="{569989B3-C7D7-6744-9E0D-E69C0CA5A25D}"/>
              </a:ext>
            </a:extLst>
          </p:cNvPr>
          <p:cNvSpPr txBox="1"/>
          <p:nvPr/>
        </p:nvSpPr>
        <p:spPr>
          <a:xfrm>
            <a:off x="3567098" y="258667"/>
            <a:ext cx="960709" cy="338554"/>
          </a:xfrm>
          <a:prstGeom prst="rect">
            <a:avLst/>
          </a:prstGeom>
          <a:noFill/>
        </p:spPr>
        <p:txBody>
          <a:bodyPr wrap="square" rtlCol="0">
            <a:spAutoFit/>
          </a:bodyPr>
          <a:lstStyle/>
          <a:p>
            <a:r>
              <a:rPr lang="en-US" sz="1600" b="1" dirty="0">
                <a:solidFill>
                  <a:srgbClr val="808181"/>
                </a:solidFill>
                <a:latin typeface="Circular Std Book" panose="020B0604020101020102" pitchFamily="34" charset="77"/>
                <a:cs typeface="Circular Std Book" panose="020B0604020101020102" pitchFamily="34" charset="77"/>
              </a:rPr>
              <a:t>Vision</a:t>
            </a:r>
          </a:p>
        </p:txBody>
      </p:sp>
      <p:sp>
        <p:nvSpPr>
          <p:cNvPr id="6" name="TextBox 5">
            <a:extLst>
              <a:ext uri="{FF2B5EF4-FFF2-40B4-BE49-F238E27FC236}">
                <a16:creationId xmlns:a16="http://schemas.microsoft.com/office/drawing/2014/main" id="{136EADD2-434D-4F4D-A1E7-586065C5047B}"/>
              </a:ext>
            </a:extLst>
          </p:cNvPr>
          <p:cNvSpPr txBox="1"/>
          <p:nvPr/>
        </p:nvSpPr>
        <p:spPr>
          <a:xfrm>
            <a:off x="3567098" y="636581"/>
            <a:ext cx="6185368" cy="830997"/>
          </a:xfrm>
          <a:prstGeom prst="rect">
            <a:avLst/>
          </a:prstGeom>
          <a:noFill/>
        </p:spPr>
        <p:txBody>
          <a:bodyPr wrap="square" rtlCol="0">
            <a:spAutoFit/>
          </a:bodyPr>
          <a:lstStyle/>
          <a:p>
            <a:r>
              <a:rPr lang="en-US" sz="2400" dirty="0">
                <a:solidFill>
                  <a:srgbClr val="808181"/>
                </a:solidFill>
                <a:latin typeface="Circular Std Book" panose="020B0604020101020102" pitchFamily="34" charset="77"/>
                <a:cs typeface="Circular Std Book" panose="020B0604020101020102" pitchFamily="34" charset="77"/>
              </a:rPr>
              <a:t>Our vision is to develop a bio-inspired computational basis for Artificial Intelligence.</a:t>
            </a:r>
          </a:p>
        </p:txBody>
      </p:sp>
      <p:cxnSp>
        <p:nvCxnSpPr>
          <p:cNvPr id="9" name="Straight Connector 8">
            <a:extLst>
              <a:ext uri="{FF2B5EF4-FFF2-40B4-BE49-F238E27FC236}">
                <a16:creationId xmlns:a16="http://schemas.microsoft.com/office/drawing/2014/main" id="{679FE5CD-7CE4-6B48-B140-484FD3788262}"/>
              </a:ext>
            </a:extLst>
          </p:cNvPr>
          <p:cNvCxnSpPr>
            <a:cxnSpLocks/>
          </p:cNvCxnSpPr>
          <p:nvPr/>
        </p:nvCxnSpPr>
        <p:spPr>
          <a:xfrm flipH="1">
            <a:off x="3484286" y="287455"/>
            <a:ext cx="1" cy="20172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036939DF-5BB8-DA4B-BC8E-2DCDCB2B7118}"/>
              </a:ext>
            </a:extLst>
          </p:cNvPr>
          <p:cNvPicPr>
            <a:picLocks noChangeAspect="1"/>
          </p:cNvPicPr>
          <p:nvPr/>
        </p:nvPicPr>
        <p:blipFill>
          <a:blip r:embed="rId7"/>
          <a:stretch>
            <a:fillRect/>
          </a:stretch>
        </p:blipFill>
        <p:spPr>
          <a:xfrm>
            <a:off x="353661" y="317828"/>
            <a:ext cx="2020694" cy="1406066"/>
          </a:xfrm>
          <a:prstGeom prst="rect">
            <a:avLst/>
          </a:prstGeom>
        </p:spPr>
      </p:pic>
      <p:pic>
        <p:nvPicPr>
          <p:cNvPr id="20" name="Picture 19" descr="A close up of a logo&#10;&#10;Description automatically generated">
            <a:extLst>
              <a:ext uri="{FF2B5EF4-FFF2-40B4-BE49-F238E27FC236}">
                <a16:creationId xmlns:a16="http://schemas.microsoft.com/office/drawing/2014/main" id="{8714E66A-A24C-2042-BA22-00A596A90117}"/>
              </a:ext>
            </a:extLst>
          </p:cNvPr>
          <p:cNvPicPr>
            <a:picLocks noChangeAspect="1"/>
          </p:cNvPicPr>
          <p:nvPr/>
        </p:nvPicPr>
        <p:blipFill>
          <a:blip r:embed="rId8"/>
          <a:stretch>
            <a:fillRect/>
          </a:stretch>
        </p:blipFill>
        <p:spPr>
          <a:xfrm>
            <a:off x="276111" y="4905745"/>
            <a:ext cx="1033996" cy="674345"/>
          </a:xfrm>
          <a:prstGeom prst="rect">
            <a:avLst/>
          </a:prstGeom>
        </p:spPr>
      </p:pic>
      <p:pic>
        <p:nvPicPr>
          <p:cNvPr id="25" name="Picture 24" descr="A close up of a logo&#10;&#10;Description automatically generated">
            <a:extLst>
              <a:ext uri="{FF2B5EF4-FFF2-40B4-BE49-F238E27FC236}">
                <a16:creationId xmlns:a16="http://schemas.microsoft.com/office/drawing/2014/main" id="{A9486237-506C-F54D-A135-4E22B3308FD7}"/>
              </a:ext>
            </a:extLst>
          </p:cNvPr>
          <p:cNvPicPr>
            <a:picLocks noChangeAspect="1"/>
          </p:cNvPicPr>
          <p:nvPr/>
        </p:nvPicPr>
        <p:blipFill>
          <a:blip r:embed="rId9"/>
          <a:stretch>
            <a:fillRect/>
          </a:stretch>
        </p:blipFill>
        <p:spPr>
          <a:xfrm>
            <a:off x="4135371" y="2762455"/>
            <a:ext cx="890874" cy="805815"/>
          </a:xfrm>
          <a:prstGeom prst="rect">
            <a:avLst/>
          </a:prstGeom>
        </p:spPr>
      </p:pic>
      <p:pic>
        <p:nvPicPr>
          <p:cNvPr id="27" name="Picture 26" descr="A close up of a logo&#10;&#10;Description automatically generated">
            <a:extLst>
              <a:ext uri="{FF2B5EF4-FFF2-40B4-BE49-F238E27FC236}">
                <a16:creationId xmlns:a16="http://schemas.microsoft.com/office/drawing/2014/main" id="{639B6DD1-AD2D-C941-A7AD-43418ACC6276}"/>
              </a:ext>
            </a:extLst>
          </p:cNvPr>
          <p:cNvPicPr>
            <a:picLocks noChangeAspect="1"/>
          </p:cNvPicPr>
          <p:nvPr/>
        </p:nvPicPr>
        <p:blipFill>
          <a:blip r:embed="rId10"/>
          <a:stretch>
            <a:fillRect/>
          </a:stretch>
        </p:blipFill>
        <p:spPr>
          <a:xfrm>
            <a:off x="2811643" y="2881503"/>
            <a:ext cx="1320641" cy="832676"/>
          </a:xfrm>
          <a:prstGeom prst="rect">
            <a:avLst/>
          </a:prstGeom>
        </p:spPr>
      </p:pic>
      <p:pic>
        <p:nvPicPr>
          <p:cNvPr id="29" name="Picture 28" descr="A picture containing clock&#10;&#10;Description automatically generated">
            <a:extLst>
              <a:ext uri="{FF2B5EF4-FFF2-40B4-BE49-F238E27FC236}">
                <a16:creationId xmlns:a16="http://schemas.microsoft.com/office/drawing/2014/main" id="{E3A20008-1BFC-1E4D-939D-A68DF78EBD5D}"/>
              </a:ext>
            </a:extLst>
          </p:cNvPr>
          <p:cNvPicPr>
            <a:picLocks noChangeAspect="1"/>
          </p:cNvPicPr>
          <p:nvPr/>
        </p:nvPicPr>
        <p:blipFill>
          <a:blip r:embed="rId11"/>
          <a:stretch>
            <a:fillRect/>
          </a:stretch>
        </p:blipFill>
        <p:spPr>
          <a:xfrm>
            <a:off x="1297098" y="2884783"/>
            <a:ext cx="1240059" cy="940117"/>
          </a:xfrm>
          <a:prstGeom prst="rect">
            <a:avLst/>
          </a:prstGeom>
        </p:spPr>
      </p:pic>
      <p:pic>
        <p:nvPicPr>
          <p:cNvPr id="31" name="Picture 30" descr="A picture containing clock&#10;&#10;Description automatically generated">
            <a:extLst>
              <a:ext uri="{FF2B5EF4-FFF2-40B4-BE49-F238E27FC236}">
                <a16:creationId xmlns:a16="http://schemas.microsoft.com/office/drawing/2014/main" id="{5759FC97-589C-2A48-8E80-B5C7A31AD44F}"/>
              </a:ext>
            </a:extLst>
          </p:cNvPr>
          <p:cNvPicPr>
            <a:picLocks noChangeAspect="1"/>
          </p:cNvPicPr>
          <p:nvPr/>
        </p:nvPicPr>
        <p:blipFill>
          <a:blip r:embed="rId12"/>
          <a:stretch>
            <a:fillRect/>
          </a:stretch>
        </p:blipFill>
        <p:spPr>
          <a:xfrm>
            <a:off x="4496033" y="3972183"/>
            <a:ext cx="922211" cy="738664"/>
          </a:xfrm>
          <a:prstGeom prst="rect">
            <a:avLst/>
          </a:prstGeom>
        </p:spPr>
      </p:pic>
      <p:pic>
        <p:nvPicPr>
          <p:cNvPr id="33" name="Picture 32" descr="A close up of a logo&#10;&#10;Description automatically generated">
            <a:extLst>
              <a:ext uri="{FF2B5EF4-FFF2-40B4-BE49-F238E27FC236}">
                <a16:creationId xmlns:a16="http://schemas.microsoft.com/office/drawing/2014/main" id="{ED20BD8D-ADD1-6648-AA89-7E4C23B43613}"/>
              </a:ext>
            </a:extLst>
          </p:cNvPr>
          <p:cNvPicPr>
            <a:picLocks noChangeAspect="1"/>
          </p:cNvPicPr>
          <p:nvPr/>
        </p:nvPicPr>
        <p:blipFill>
          <a:blip r:embed="rId13"/>
          <a:stretch>
            <a:fillRect/>
          </a:stretch>
        </p:blipFill>
        <p:spPr>
          <a:xfrm>
            <a:off x="5610665" y="2735866"/>
            <a:ext cx="1414650" cy="949068"/>
          </a:xfrm>
          <a:prstGeom prst="rect">
            <a:avLst/>
          </a:prstGeom>
        </p:spPr>
      </p:pic>
      <p:sp>
        <p:nvSpPr>
          <p:cNvPr id="18" name="TextBox 17">
            <a:extLst>
              <a:ext uri="{FF2B5EF4-FFF2-40B4-BE49-F238E27FC236}">
                <a16:creationId xmlns:a16="http://schemas.microsoft.com/office/drawing/2014/main" id="{AE16BEC5-229E-BD48-A254-D3E45115586C}"/>
              </a:ext>
            </a:extLst>
          </p:cNvPr>
          <p:cNvSpPr txBox="1"/>
          <p:nvPr/>
        </p:nvSpPr>
        <p:spPr>
          <a:xfrm>
            <a:off x="1293405" y="2340240"/>
            <a:ext cx="7113380" cy="338554"/>
          </a:xfrm>
          <a:prstGeom prst="rect">
            <a:avLst/>
          </a:prstGeom>
          <a:noFill/>
        </p:spPr>
        <p:txBody>
          <a:bodyPr wrap="square" rtlCol="0">
            <a:spAutoFit/>
          </a:bodyPr>
          <a:lstStyle/>
          <a:p>
            <a:pPr algn="ctr"/>
            <a:r>
              <a:rPr lang="en-US" sz="1600" b="1" dirty="0">
                <a:solidFill>
                  <a:srgbClr val="808181"/>
                </a:solidFill>
                <a:latin typeface="Circular Std Book" panose="020B0604020101020102" pitchFamily="34" charset="77"/>
                <a:cs typeface="Circular Std Book" panose="020B0604020101020102" pitchFamily="34" charset="77"/>
              </a:rPr>
              <a:t>Research Themes</a:t>
            </a:r>
          </a:p>
        </p:txBody>
      </p:sp>
      <p:grpSp>
        <p:nvGrpSpPr>
          <p:cNvPr id="12" name="Group 11">
            <a:extLst>
              <a:ext uri="{FF2B5EF4-FFF2-40B4-BE49-F238E27FC236}">
                <a16:creationId xmlns:a16="http://schemas.microsoft.com/office/drawing/2014/main" id="{2537BC19-D73A-4245-9D8D-DBBBA8C053F9}"/>
              </a:ext>
            </a:extLst>
          </p:cNvPr>
          <p:cNvGrpSpPr/>
          <p:nvPr/>
        </p:nvGrpSpPr>
        <p:grpSpPr>
          <a:xfrm>
            <a:off x="110358" y="5128353"/>
            <a:ext cx="8940899" cy="1603589"/>
            <a:chOff x="1321128" y="2975633"/>
            <a:chExt cx="8940899" cy="1603589"/>
          </a:xfrm>
        </p:grpSpPr>
        <p:pic>
          <p:nvPicPr>
            <p:cNvPr id="19" name="Picture 18" descr="A close up of a logo&#10;&#10;Description automatically generated">
              <a:extLst>
                <a:ext uri="{FF2B5EF4-FFF2-40B4-BE49-F238E27FC236}">
                  <a16:creationId xmlns:a16="http://schemas.microsoft.com/office/drawing/2014/main" id="{02387876-0A1D-F54E-BD89-A7702E1D7C0C}"/>
                </a:ext>
              </a:extLst>
            </p:cNvPr>
            <p:cNvPicPr>
              <a:picLocks noChangeAspect="1"/>
            </p:cNvPicPr>
            <p:nvPr/>
          </p:nvPicPr>
          <p:blipFill>
            <a:blip r:embed="rId14"/>
            <a:stretch>
              <a:fillRect/>
            </a:stretch>
          </p:blipFill>
          <p:spPr>
            <a:xfrm>
              <a:off x="1321128" y="3727710"/>
              <a:ext cx="868785" cy="780771"/>
            </a:xfrm>
            <a:prstGeom prst="rect">
              <a:avLst/>
            </a:prstGeom>
          </p:spPr>
        </p:pic>
        <p:sp>
          <p:nvSpPr>
            <p:cNvPr id="45" name="TextBox 44">
              <a:extLst>
                <a:ext uri="{FF2B5EF4-FFF2-40B4-BE49-F238E27FC236}">
                  <a16:creationId xmlns:a16="http://schemas.microsoft.com/office/drawing/2014/main" id="{ED487F86-66D1-4D4D-84F8-1996C5E79C49}"/>
                </a:ext>
              </a:extLst>
            </p:cNvPr>
            <p:cNvSpPr txBox="1"/>
            <p:nvPr/>
          </p:nvSpPr>
          <p:spPr>
            <a:xfrm>
              <a:off x="2356398" y="2975633"/>
              <a:ext cx="5328974" cy="646331"/>
            </a:xfrm>
            <a:prstGeom prst="rect">
              <a:avLst/>
            </a:prstGeom>
            <a:noFill/>
          </p:spPr>
          <p:txBody>
            <a:bodyPr wrap="square" rtlCol="0">
              <a:spAutoFit/>
            </a:bodyPr>
            <a:lstStyle/>
            <a:p>
              <a:pPr marL="285750" indent="-285750">
                <a:buFontTx/>
                <a:buChar char="-"/>
              </a:pPr>
              <a:r>
                <a:rPr lang="en-US" sz="1200" b="1" dirty="0">
                  <a:solidFill>
                    <a:srgbClr val="808181"/>
                  </a:solidFill>
                  <a:latin typeface="Circular Std Book" panose="020B0604020101020102" pitchFamily="34" charset="77"/>
                  <a:cs typeface="Circular Std Book" panose="020B0604020101020102" pitchFamily="34" charset="77"/>
                </a:rPr>
                <a:t>Northern Ireland Functional Brain Mapping </a:t>
              </a:r>
              <a:r>
                <a:rPr lang="en-US" sz="1200" dirty="0">
                  <a:solidFill>
                    <a:srgbClr val="808181"/>
                  </a:solidFill>
                  <a:latin typeface="Circular Std Book" panose="020B0604020101020102" pitchFamily="34" charset="77"/>
                  <a:cs typeface="Circular Std Book" panose="020B0604020101020102" pitchFamily="34" charset="77"/>
                </a:rPr>
                <a:t>facility </a:t>
              </a:r>
              <a:br>
                <a:rPr lang="en-US" sz="1200" dirty="0">
                  <a:solidFill>
                    <a:srgbClr val="808181"/>
                  </a:solidFill>
                  <a:latin typeface="Circular Std Book" panose="020B0604020101020102" pitchFamily="34" charset="77"/>
                  <a:cs typeface="Circular Std Book" panose="020B0604020101020102" pitchFamily="34" charset="77"/>
                </a:rPr>
              </a:br>
              <a:r>
                <a:rPr lang="en-US" sz="1200" dirty="0">
                  <a:solidFill>
                    <a:srgbClr val="808181"/>
                  </a:solidFill>
                  <a:latin typeface="Circular Std Book" panose="020B0604020101020102" pitchFamily="34" charset="77"/>
                  <a:cs typeface="Circular Std Book" panose="020B0604020101020102" pitchFamily="34" charset="77"/>
                </a:rPr>
                <a:t>houses the only  magnetoencephalography</a:t>
              </a:r>
            </a:p>
            <a:p>
              <a:r>
                <a:rPr lang="en-US" sz="1200" dirty="0">
                  <a:solidFill>
                    <a:srgbClr val="808181"/>
                  </a:solidFill>
                  <a:latin typeface="Circular Std Book" panose="020B0604020101020102" pitchFamily="34" charset="77"/>
                  <a:cs typeface="Circular Std Book" panose="020B0604020101020102" pitchFamily="34" charset="77"/>
                </a:rPr>
                <a:t>       (MEG) system in Ireland </a:t>
              </a:r>
            </a:p>
          </p:txBody>
        </p:sp>
        <p:sp>
          <p:nvSpPr>
            <p:cNvPr id="46" name="TextBox 45">
              <a:extLst>
                <a:ext uri="{FF2B5EF4-FFF2-40B4-BE49-F238E27FC236}">
                  <a16:creationId xmlns:a16="http://schemas.microsoft.com/office/drawing/2014/main" id="{71D4C6B6-387A-484E-A7A1-0FB02C4F4892}"/>
                </a:ext>
              </a:extLst>
            </p:cNvPr>
            <p:cNvSpPr txBox="1"/>
            <p:nvPr/>
          </p:nvSpPr>
          <p:spPr>
            <a:xfrm>
              <a:off x="2341553" y="3932891"/>
              <a:ext cx="3615313" cy="646331"/>
            </a:xfrm>
            <a:prstGeom prst="rect">
              <a:avLst/>
            </a:prstGeom>
            <a:noFill/>
          </p:spPr>
          <p:txBody>
            <a:bodyPr wrap="square" rtlCol="0">
              <a:spAutoFit/>
            </a:bodyPr>
            <a:lstStyle/>
            <a:p>
              <a:pPr marL="285750" indent="-285750">
                <a:buFontTx/>
                <a:buChar char="-"/>
              </a:pPr>
              <a:r>
                <a:rPr lang="en-US" sz="1200" b="1" dirty="0">
                  <a:solidFill>
                    <a:srgbClr val="808181"/>
                  </a:solidFill>
                  <a:latin typeface="Circular Std Book" panose="020B0604020101020102" pitchFamily="34" charset="77"/>
                  <a:cs typeface="Circular Std Book" panose="020B0604020101020102" pitchFamily="34" charset="77"/>
                </a:rPr>
                <a:t>Spatial Computing &amp; Neurotechnology </a:t>
              </a:r>
            </a:p>
            <a:p>
              <a:r>
                <a:rPr lang="en-US" sz="1200" b="1" dirty="0">
                  <a:solidFill>
                    <a:srgbClr val="808181"/>
                  </a:solidFill>
                  <a:latin typeface="Circular Std Book" panose="020B0604020101020102" pitchFamily="34" charset="77"/>
                  <a:cs typeface="Circular Std Book" panose="020B0604020101020102" pitchFamily="34" charset="77"/>
                </a:rPr>
                <a:t>       Innovation Hub </a:t>
              </a:r>
              <a:r>
                <a:rPr lang="en-US" sz="1200" dirty="0">
                  <a:solidFill>
                    <a:srgbClr val="808181"/>
                  </a:solidFill>
                  <a:latin typeface="Circular Std Book" panose="020B0604020101020102" pitchFamily="34" charset="77"/>
                  <a:cs typeface="Circular Std Book" panose="020B0604020101020102" pitchFamily="34" charset="77"/>
                </a:rPr>
                <a:t>for next generation computing    </a:t>
              </a:r>
            </a:p>
            <a:p>
              <a:r>
                <a:rPr lang="en-US" sz="1200" dirty="0">
                  <a:solidFill>
                    <a:srgbClr val="808181"/>
                  </a:solidFill>
                  <a:latin typeface="Circular Std Book" panose="020B0604020101020102" pitchFamily="34" charset="77"/>
                  <a:cs typeface="Circular Std Book" panose="020B0604020101020102" pitchFamily="34" charset="77"/>
                </a:rPr>
                <a:t>       and human computer interaction</a:t>
              </a:r>
            </a:p>
          </p:txBody>
        </p:sp>
        <p:sp>
          <p:nvSpPr>
            <p:cNvPr id="47" name="TextBox 46">
              <a:extLst>
                <a:ext uri="{FF2B5EF4-FFF2-40B4-BE49-F238E27FC236}">
                  <a16:creationId xmlns:a16="http://schemas.microsoft.com/office/drawing/2014/main" id="{1309CC0E-9EB0-3E43-AD3B-FFE8AC919CAE}"/>
                </a:ext>
              </a:extLst>
            </p:cNvPr>
            <p:cNvSpPr txBox="1"/>
            <p:nvPr/>
          </p:nvSpPr>
          <p:spPr>
            <a:xfrm>
              <a:off x="6549805" y="2997902"/>
              <a:ext cx="3712222" cy="1015663"/>
            </a:xfrm>
            <a:prstGeom prst="rect">
              <a:avLst/>
            </a:prstGeom>
            <a:noFill/>
          </p:spPr>
          <p:txBody>
            <a:bodyPr wrap="square" rtlCol="0">
              <a:spAutoFit/>
            </a:bodyPr>
            <a:lstStyle/>
            <a:p>
              <a:pPr marL="285750" indent="-285750">
                <a:buFontTx/>
                <a:buChar char="-"/>
              </a:pPr>
              <a:r>
                <a:rPr lang="en-US" sz="1200" dirty="0">
                  <a:solidFill>
                    <a:srgbClr val="808181"/>
                  </a:solidFill>
                  <a:latin typeface="Circular Std Book" panose="020B0604020101020102" pitchFamily="34" charset="77"/>
                  <a:cs typeface="Circular Std Book" panose="020B0604020101020102" pitchFamily="34" charset="77"/>
                </a:rPr>
                <a:t>Brain-Computer Interface Lab</a:t>
              </a:r>
            </a:p>
            <a:p>
              <a:pPr marL="285750" indent="-285750">
                <a:buFontTx/>
                <a:buChar char="-"/>
              </a:pPr>
              <a:endParaRPr lang="en-GB" sz="1200" dirty="0">
                <a:solidFill>
                  <a:srgbClr val="808181"/>
                </a:solidFill>
                <a:latin typeface="Circular Std Book" panose="020B0604020101020102" pitchFamily="34" charset="77"/>
                <a:cs typeface="Circular Std Book" panose="020B0604020101020102" pitchFamily="34" charset="77"/>
              </a:endParaRPr>
            </a:p>
            <a:p>
              <a:pPr marL="285750" indent="-285750">
                <a:buFontTx/>
                <a:buChar char="-"/>
              </a:pPr>
              <a:r>
                <a:rPr lang="en-GB" sz="1200" dirty="0">
                  <a:solidFill>
                    <a:srgbClr val="808181"/>
                  </a:solidFill>
                  <a:latin typeface="Circular Std Book" panose="020B0604020101020102" pitchFamily="34" charset="77"/>
                  <a:cs typeface="Circular Std Book" panose="020B0604020101020102" pitchFamily="34" charset="77"/>
                </a:rPr>
                <a:t>Magnetic Shielded Rooms x 2 </a:t>
              </a:r>
              <a:endParaRPr lang="en-US" sz="1200" dirty="0">
                <a:solidFill>
                  <a:srgbClr val="808181"/>
                </a:solidFill>
                <a:latin typeface="Circular Std Book" panose="020B0604020101020102" pitchFamily="34" charset="77"/>
                <a:cs typeface="Circular Std Book" panose="020B0604020101020102" pitchFamily="34" charset="77"/>
              </a:endParaRPr>
            </a:p>
            <a:p>
              <a:pPr marL="285750" indent="-285750">
                <a:buFontTx/>
                <a:buChar char="-"/>
              </a:pPr>
              <a:endParaRPr lang="en-US" sz="1200" dirty="0">
                <a:solidFill>
                  <a:srgbClr val="808181"/>
                </a:solidFill>
                <a:latin typeface="Circular Std Book" panose="020B0604020101020102" pitchFamily="34" charset="77"/>
                <a:cs typeface="Circular Std Book" panose="020B0604020101020102" pitchFamily="34" charset="77"/>
              </a:endParaRPr>
            </a:p>
            <a:p>
              <a:pPr marL="285750" indent="-285750">
                <a:buFontTx/>
                <a:buChar char="-"/>
              </a:pPr>
              <a:r>
                <a:rPr lang="en-US" sz="1200" dirty="0">
                  <a:solidFill>
                    <a:srgbClr val="808181"/>
                  </a:solidFill>
                  <a:latin typeface="Circular Std Book" panose="020B0604020101020102" pitchFamily="34" charset="77"/>
                  <a:cs typeface="Circular Std Book" panose="020B0604020101020102" pitchFamily="34" charset="77"/>
                </a:rPr>
                <a:t>Advanced Cognitive Robotics lab </a:t>
              </a:r>
            </a:p>
          </p:txBody>
        </p:sp>
      </p:grpSp>
      <p:sp>
        <p:nvSpPr>
          <p:cNvPr id="2" name="TextBox 1">
            <a:extLst>
              <a:ext uri="{FF2B5EF4-FFF2-40B4-BE49-F238E27FC236}">
                <a16:creationId xmlns:a16="http://schemas.microsoft.com/office/drawing/2014/main" id="{797F2E3B-8157-42EA-A337-1623D6B12484}"/>
              </a:ext>
            </a:extLst>
          </p:cNvPr>
          <p:cNvSpPr txBox="1"/>
          <p:nvPr/>
        </p:nvSpPr>
        <p:spPr>
          <a:xfrm>
            <a:off x="7617671" y="3018936"/>
            <a:ext cx="914400" cy="369332"/>
          </a:xfrm>
          <a:prstGeom prst="rect">
            <a:avLst/>
          </a:prstGeom>
          <a:noFill/>
        </p:spPr>
        <p:txBody>
          <a:bodyPr wrap="square" rtlCol="0">
            <a:spAutoFit/>
          </a:bodyPr>
          <a:lstStyle/>
          <a:p>
            <a:r>
              <a:rPr lang="en-GB" dirty="0">
                <a:highlight>
                  <a:srgbClr val="FBF8F6"/>
                </a:highlight>
              </a:rPr>
              <a:t>                   </a:t>
            </a:r>
          </a:p>
        </p:txBody>
      </p:sp>
      <p:sp>
        <p:nvSpPr>
          <p:cNvPr id="56" name="TextBox 55">
            <a:extLst>
              <a:ext uri="{FF2B5EF4-FFF2-40B4-BE49-F238E27FC236}">
                <a16:creationId xmlns:a16="http://schemas.microsoft.com/office/drawing/2014/main" id="{406A5F25-0634-4040-BE16-AF9D3F18A788}"/>
              </a:ext>
            </a:extLst>
          </p:cNvPr>
          <p:cNvSpPr txBox="1"/>
          <p:nvPr/>
        </p:nvSpPr>
        <p:spPr>
          <a:xfrm>
            <a:off x="292042" y="4530223"/>
            <a:ext cx="3934572" cy="338554"/>
          </a:xfrm>
          <a:prstGeom prst="rect">
            <a:avLst/>
          </a:prstGeom>
          <a:noFill/>
        </p:spPr>
        <p:txBody>
          <a:bodyPr wrap="square" rtlCol="0">
            <a:spAutoFit/>
          </a:bodyPr>
          <a:lstStyle/>
          <a:p>
            <a:r>
              <a:rPr lang="en-US" sz="1600" b="1" dirty="0">
                <a:solidFill>
                  <a:srgbClr val="7F807F"/>
                </a:solidFill>
                <a:latin typeface="Circular Std Book" panose="020B0604020101020102" pitchFamily="34" charset="77"/>
                <a:cs typeface="Circular Std Book" panose="020B0604020101020102" pitchFamily="34" charset="77"/>
              </a:rPr>
              <a:t>Facilities</a:t>
            </a:r>
          </a:p>
        </p:txBody>
      </p:sp>
      <p:sp>
        <p:nvSpPr>
          <p:cNvPr id="34" name="Rectangle 33">
            <a:extLst>
              <a:ext uri="{FF2B5EF4-FFF2-40B4-BE49-F238E27FC236}">
                <a16:creationId xmlns:a16="http://schemas.microsoft.com/office/drawing/2014/main" id="{1BFE7352-3F35-8A46-B02F-8CF3FFFBE33C}"/>
              </a:ext>
            </a:extLst>
          </p:cNvPr>
          <p:cNvSpPr/>
          <p:nvPr/>
        </p:nvSpPr>
        <p:spPr>
          <a:xfrm rot="8208640">
            <a:off x="9128358" y="4081462"/>
            <a:ext cx="228842" cy="1588929"/>
          </a:xfrm>
          <a:prstGeom prst="rect">
            <a:avLst/>
          </a:prstGeom>
          <a:solidFill>
            <a:srgbClr val="FBF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04E9B92-C8A5-3F46-84B9-9C10E640B604}"/>
              </a:ext>
            </a:extLst>
          </p:cNvPr>
          <p:cNvSpPr/>
          <p:nvPr/>
        </p:nvSpPr>
        <p:spPr>
          <a:xfrm rot="9519237">
            <a:off x="9715358" y="5232969"/>
            <a:ext cx="142793" cy="306089"/>
          </a:xfrm>
          <a:prstGeom prst="rect">
            <a:avLst/>
          </a:prstGeom>
          <a:solidFill>
            <a:srgbClr val="FBF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BE95089-56D8-9F47-87E0-8E8E2EBEF428}"/>
              </a:ext>
            </a:extLst>
          </p:cNvPr>
          <p:cNvSpPr/>
          <p:nvPr/>
        </p:nvSpPr>
        <p:spPr>
          <a:xfrm rot="5400000">
            <a:off x="7278249" y="3550528"/>
            <a:ext cx="980192" cy="120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600" dirty="0">
              <a:solidFill>
                <a:schemeClr val="tx1"/>
              </a:solidFill>
            </a:endParaRPr>
          </a:p>
        </p:txBody>
      </p:sp>
      <p:sp>
        <p:nvSpPr>
          <p:cNvPr id="13" name="Right Brace 12">
            <a:extLst>
              <a:ext uri="{FF2B5EF4-FFF2-40B4-BE49-F238E27FC236}">
                <a16:creationId xmlns:a16="http://schemas.microsoft.com/office/drawing/2014/main" id="{AE29E994-D359-9A41-B841-3F97CD4B45B2}"/>
              </a:ext>
            </a:extLst>
          </p:cNvPr>
          <p:cNvSpPr/>
          <p:nvPr/>
        </p:nvSpPr>
        <p:spPr>
          <a:xfrm rot="5400000">
            <a:off x="4701434" y="288058"/>
            <a:ext cx="297322" cy="7113379"/>
          </a:xfrm>
          <a:prstGeom prst="rightBrace">
            <a:avLst>
              <a:gd name="adj1" fmla="val 8333"/>
              <a:gd name="adj2" fmla="val 49326"/>
            </a:avLst>
          </a:prstGeom>
          <a:ln>
            <a:solidFill>
              <a:srgbClr val="5ABD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4B28D0B-5352-164F-88D7-EBB7F6EE4189}"/>
              </a:ext>
            </a:extLst>
          </p:cNvPr>
          <p:cNvGrpSpPr/>
          <p:nvPr/>
        </p:nvGrpSpPr>
        <p:grpSpPr>
          <a:xfrm>
            <a:off x="3125741" y="3736070"/>
            <a:ext cx="1369067" cy="1204148"/>
            <a:chOff x="4913305" y="3739547"/>
            <a:chExt cx="1369067" cy="1204148"/>
          </a:xfrm>
        </p:grpSpPr>
        <p:pic>
          <p:nvPicPr>
            <p:cNvPr id="43" name="Picture 42" descr="A picture containing clock&#10;&#10;Description automatically generated">
              <a:extLst>
                <a:ext uri="{FF2B5EF4-FFF2-40B4-BE49-F238E27FC236}">
                  <a16:creationId xmlns:a16="http://schemas.microsoft.com/office/drawing/2014/main" id="{02417C3D-937C-8942-BC3B-E6E5023C1BDB}"/>
                </a:ext>
              </a:extLst>
            </p:cNvPr>
            <p:cNvPicPr>
              <a:picLocks noChangeAspect="1"/>
            </p:cNvPicPr>
            <p:nvPr/>
          </p:nvPicPr>
          <p:blipFill rotWithShape="1">
            <a:blip r:embed="rId12"/>
            <a:srcRect l="31735" r="28394" b="42745"/>
            <a:stretch/>
          </p:blipFill>
          <p:spPr>
            <a:xfrm rot="14011487">
              <a:off x="4935142" y="3921537"/>
              <a:ext cx="290743" cy="334418"/>
            </a:xfrm>
            <a:prstGeom prst="rect">
              <a:avLst/>
            </a:prstGeom>
          </p:spPr>
        </p:pic>
        <p:sp>
          <p:nvSpPr>
            <p:cNvPr id="44" name="Rectangle 43">
              <a:extLst>
                <a:ext uri="{FF2B5EF4-FFF2-40B4-BE49-F238E27FC236}">
                  <a16:creationId xmlns:a16="http://schemas.microsoft.com/office/drawing/2014/main" id="{A103857D-6A69-A947-8CBC-37DF1B597620}"/>
                </a:ext>
              </a:extLst>
            </p:cNvPr>
            <p:cNvSpPr/>
            <p:nvPr/>
          </p:nvSpPr>
          <p:spPr>
            <a:xfrm>
              <a:off x="5042313" y="3739547"/>
              <a:ext cx="1240059" cy="120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rgbClr val="808080"/>
                  </a:solidFill>
                  <a:latin typeface="Circular Std Book" panose="020B0604020101020102" pitchFamily="34" charset="77"/>
                  <a:cs typeface="Circular Std Book" panose="020B0604020101020102" pitchFamily="34" charset="77"/>
                </a:rPr>
                <a:t>CARL</a:t>
              </a:r>
            </a:p>
            <a:p>
              <a:pPr algn="ctr"/>
              <a:r>
                <a:rPr lang="en-GB" sz="400" b="1" dirty="0">
                  <a:solidFill>
                    <a:srgbClr val="808080"/>
                  </a:solidFill>
                  <a:latin typeface="Circular Std Book" panose="020B0604020101020102" pitchFamily="34" charset="77"/>
                  <a:cs typeface="Circular Std Book" panose="020B0604020101020102" pitchFamily="34" charset="77"/>
                </a:rPr>
                <a:t> </a:t>
              </a:r>
              <a:endParaRPr lang="en-GB" sz="300" b="1" dirty="0">
                <a:solidFill>
                  <a:srgbClr val="808080"/>
                </a:solidFill>
                <a:latin typeface="Circular Std Book" panose="020B0604020101020102" pitchFamily="34" charset="77"/>
                <a:cs typeface="Circular Std Book" panose="020B0604020101020102" pitchFamily="34" charset="77"/>
              </a:endParaRPr>
            </a:p>
            <a:p>
              <a:pPr>
                <a:lnSpc>
                  <a:spcPts val="880"/>
                </a:lnSpc>
              </a:pPr>
              <a:r>
                <a:rPr lang="en-GB" sz="880" b="1" dirty="0">
                  <a:solidFill>
                    <a:srgbClr val="808080"/>
                  </a:solidFill>
                  <a:latin typeface="Circular Std Book" panose="020B0604020101020102" pitchFamily="34" charset="77"/>
                  <a:cs typeface="Circular Std Book" panose="020B0604020101020102" pitchFamily="34" charset="77"/>
                </a:rPr>
                <a:t>Cognitive Analytics Research Lab </a:t>
              </a:r>
              <a:endParaRPr lang="en-US" sz="880" b="1" dirty="0">
                <a:solidFill>
                  <a:srgbClr val="808080"/>
                </a:solidFill>
                <a:latin typeface="Circular Std Book" panose="020B0604020101020102" pitchFamily="34" charset="77"/>
                <a:cs typeface="Circular Std Book" panose="020B0604020101020102" pitchFamily="34" charset="77"/>
              </a:endParaRPr>
            </a:p>
          </p:txBody>
        </p:sp>
      </p:grpSp>
      <p:sp>
        <p:nvSpPr>
          <p:cNvPr id="14" name="Oval 13">
            <a:extLst>
              <a:ext uri="{FF2B5EF4-FFF2-40B4-BE49-F238E27FC236}">
                <a16:creationId xmlns:a16="http://schemas.microsoft.com/office/drawing/2014/main" id="{C2F90F32-2470-6748-913A-D4806FFAE591}"/>
              </a:ext>
            </a:extLst>
          </p:cNvPr>
          <p:cNvSpPr/>
          <p:nvPr/>
        </p:nvSpPr>
        <p:spPr>
          <a:xfrm>
            <a:off x="8567154" y="2664965"/>
            <a:ext cx="578821" cy="578821"/>
          </a:xfrm>
          <a:prstGeom prst="ellipse">
            <a:avLst/>
          </a:prstGeom>
          <a:solidFill>
            <a:srgbClr val="7F8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642E5C5-7AAC-1044-8177-ADDDFD2865C3}"/>
              </a:ext>
            </a:extLst>
          </p:cNvPr>
          <p:cNvSpPr/>
          <p:nvPr/>
        </p:nvSpPr>
        <p:spPr>
          <a:xfrm>
            <a:off x="8920262" y="5129137"/>
            <a:ext cx="404342" cy="404342"/>
          </a:xfrm>
          <a:prstGeom prst="ellipse">
            <a:avLst/>
          </a:prstGeom>
          <a:solidFill>
            <a:srgbClr val="CFCC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AE78D8BA-3D65-8D46-B764-C95BC177A7A2}"/>
              </a:ext>
            </a:extLst>
          </p:cNvPr>
          <p:cNvSpPr/>
          <p:nvPr/>
        </p:nvSpPr>
        <p:spPr>
          <a:xfrm>
            <a:off x="8406785" y="6305004"/>
            <a:ext cx="175200" cy="17520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18220017-2D5A-E94E-A116-CC63EC2D1346}"/>
              </a:ext>
            </a:extLst>
          </p:cNvPr>
          <p:cNvSpPr/>
          <p:nvPr/>
        </p:nvSpPr>
        <p:spPr>
          <a:xfrm>
            <a:off x="9644726" y="2511020"/>
            <a:ext cx="264236" cy="264236"/>
          </a:xfrm>
          <a:prstGeom prst="ellipse">
            <a:avLst/>
          </a:prstGeom>
          <a:solidFill>
            <a:srgbClr val="5AB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6CE5EE2-147A-E942-B979-5DCE97F87CAF}"/>
              </a:ext>
            </a:extLst>
          </p:cNvPr>
          <p:cNvSpPr/>
          <p:nvPr/>
        </p:nvSpPr>
        <p:spPr>
          <a:xfrm>
            <a:off x="8598233" y="4519318"/>
            <a:ext cx="154731" cy="154731"/>
          </a:xfrm>
          <a:prstGeom prst="ellipse">
            <a:avLst/>
          </a:prstGeom>
          <a:solidFill>
            <a:srgbClr val="5AB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DEC55869-1B9B-46E3-BD78-9644C5657390}"/>
              </a:ext>
            </a:extLst>
          </p:cNvPr>
          <p:cNvSpPr/>
          <p:nvPr/>
        </p:nvSpPr>
        <p:spPr>
          <a:xfrm>
            <a:off x="8071654" y="5078976"/>
            <a:ext cx="262674" cy="282842"/>
          </a:xfrm>
          <a:prstGeom prst="ellipse">
            <a:avLst/>
          </a:prstGeom>
          <a:solidFill>
            <a:srgbClr val="7F8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7D74988F-A02F-1949-B69E-A59921401297}"/>
              </a:ext>
            </a:extLst>
          </p:cNvPr>
          <p:cNvSpPr txBox="1"/>
          <p:nvPr/>
        </p:nvSpPr>
        <p:spPr>
          <a:xfrm>
            <a:off x="213540" y="1996902"/>
            <a:ext cx="3831140" cy="307777"/>
          </a:xfrm>
          <a:prstGeom prst="rect">
            <a:avLst/>
          </a:prstGeom>
          <a:noFill/>
        </p:spPr>
        <p:txBody>
          <a:bodyPr wrap="square" rtlCol="0">
            <a:spAutoFit/>
          </a:bodyPr>
          <a:lstStyle/>
          <a:p>
            <a:r>
              <a:rPr lang="en-GB" sz="1400" b="1" dirty="0">
                <a:solidFill>
                  <a:srgbClr val="808181"/>
                </a:solidFill>
                <a:latin typeface="Circular Std Book" panose="020B0604020101020102" pitchFamily="34" charset="77"/>
                <a:cs typeface="Circular Std Book" panose="020B0604020101020102" pitchFamily="34" charset="77"/>
              </a:rPr>
              <a:t>Intelligent Systems Research Centre </a:t>
            </a:r>
            <a:endParaRPr lang="en-US" sz="1400" b="1" dirty="0">
              <a:solidFill>
                <a:srgbClr val="808181"/>
              </a:solidFill>
              <a:latin typeface="Circular Std Book" panose="020B0604020101020102" pitchFamily="34" charset="77"/>
              <a:cs typeface="Circular Std Book" panose="020B0604020101020102" pitchFamily="34" charset="77"/>
            </a:endParaRPr>
          </a:p>
        </p:txBody>
      </p:sp>
      <p:pic>
        <p:nvPicPr>
          <p:cNvPr id="7" name="Pictur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24405" y="6129810"/>
            <a:ext cx="1961288" cy="630808"/>
          </a:xfrm>
          <a:prstGeom prst="rect">
            <a:avLst/>
          </a:prstGeom>
        </p:spPr>
      </p:pic>
      <p:pic>
        <p:nvPicPr>
          <p:cNvPr id="54" name="Picture 53" descr="Graphical user interface, application&#10;&#10;Description automatically generated">
            <a:extLst>
              <a:ext uri="{FF2B5EF4-FFF2-40B4-BE49-F238E27FC236}">
                <a16:creationId xmlns:a16="http://schemas.microsoft.com/office/drawing/2014/main" id="{0B887600-3E59-F597-B755-12AD9247CD84}"/>
              </a:ext>
            </a:extLst>
          </p:cNvPr>
          <p:cNvPicPr>
            <a:picLocks noChangeAspect="1"/>
          </p:cNvPicPr>
          <p:nvPr/>
        </p:nvPicPr>
        <p:blipFill>
          <a:blip r:embed="rId16"/>
          <a:stretch>
            <a:fillRect/>
          </a:stretch>
        </p:blipFill>
        <p:spPr>
          <a:xfrm>
            <a:off x="7043175" y="2870884"/>
            <a:ext cx="1310111" cy="731716"/>
          </a:xfrm>
          <a:prstGeom prst="rect">
            <a:avLst/>
          </a:prstGeom>
        </p:spPr>
      </p:pic>
      <p:grpSp>
        <p:nvGrpSpPr>
          <p:cNvPr id="55" name="Group 54">
            <a:extLst>
              <a:ext uri="{FF2B5EF4-FFF2-40B4-BE49-F238E27FC236}">
                <a16:creationId xmlns:a16="http://schemas.microsoft.com/office/drawing/2014/main" id="{5319ED5F-C844-3D4E-1767-775450ED4F1F}"/>
              </a:ext>
            </a:extLst>
          </p:cNvPr>
          <p:cNvGrpSpPr/>
          <p:nvPr/>
        </p:nvGrpSpPr>
        <p:grpSpPr>
          <a:xfrm>
            <a:off x="5690770" y="3736070"/>
            <a:ext cx="1369067" cy="1204148"/>
            <a:chOff x="4913305" y="3739547"/>
            <a:chExt cx="1369067" cy="1204148"/>
          </a:xfrm>
        </p:grpSpPr>
        <p:pic>
          <p:nvPicPr>
            <p:cNvPr id="57" name="Picture 56" descr="A picture containing clock&#10;&#10;Description automatically generated">
              <a:extLst>
                <a:ext uri="{FF2B5EF4-FFF2-40B4-BE49-F238E27FC236}">
                  <a16:creationId xmlns:a16="http://schemas.microsoft.com/office/drawing/2014/main" id="{58F71C8A-ADFE-33BF-190D-B591D007324F}"/>
                </a:ext>
              </a:extLst>
            </p:cNvPr>
            <p:cNvPicPr>
              <a:picLocks noChangeAspect="1"/>
            </p:cNvPicPr>
            <p:nvPr/>
          </p:nvPicPr>
          <p:blipFill rotWithShape="1">
            <a:blip r:embed="rId12"/>
            <a:srcRect l="31735" r="28394" b="42745"/>
            <a:stretch/>
          </p:blipFill>
          <p:spPr>
            <a:xfrm rot="14011487">
              <a:off x="4935142" y="3921537"/>
              <a:ext cx="290743" cy="334418"/>
            </a:xfrm>
            <a:prstGeom prst="rect">
              <a:avLst/>
            </a:prstGeom>
          </p:spPr>
        </p:pic>
        <p:sp>
          <p:nvSpPr>
            <p:cNvPr id="58" name="Rectangle 57">
              <a:extLst>
                <a:ext uri="{FF2B5EF4-FFF2-40B4-BE49-F238E27FC236}">
                  <a16:creationId xmlns:a16="http://schemas.microsoft.com/office/drawing/2014/main" id="{8D3C5DCA-41B4-1461-D671-40B4E16C7B4C}"/>
                </a:ext>
              </a:extLst>
            </p:cNvPr>
            <p:cNvSpPr/>
            <p:nvPr/>
          </p:nvSpPr>
          <p:spPr>
            <a:xfrm>
              <a:off x="5042313" y="3739547"/>
              <a:ext cx="1240059" cy="1204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rgbClr val="808080"/>
                  </a:solidFill>
                  <a:latin typeface="Circular Std Book" panose="020B0604020101020102" pitchFamily="34" charset="77"/>
                  <a:cs typeface="Circular Std Book" panose="020B0604020101020102" pitchFamily="34" charset="77"/>
                </a:rPr>
                <a:t>CIDRA </a:t>
              </a:r>
            </a:p>
            <a:p>
              <a:pPr algn="ctr"/>
              <a:r>
                <a:rPr lang="en-GB" sz="400" b="1" dirty="0">
                  <a:solidFill>
                    <a:srgbClr val="808080"/>
                  </a:solidFill>
                  <a:latin typeface="Circular Std Book" panose="020B0604020101020102" pitchFamily="34" charset="77"/>
                  <a:cs typeface="Circular Std Book" panose="020B0604020101020102" pitchFamily="34" charset="77"/>
                </a:rPr>
                <a:t> </a:t>
              </a:r>
              <a:endParaRPr lang="en-GB" sz="300" b="1" dirty="0">
                <a:solidFill>
                  <a:srgbClr val="808080"/>
                </a:solidFill>
                <a:latin typeface="Circular Std Book" panose="020B0604020101020102" pitchFamily="34" charset="77"/>
                <a:cs typeface="Circular Std Book" panose="020B0604020101020102" pitchFamily="34" charset="77"/>
              </a:endParaRPr>
            </a:p>
            <a:p>
              <a:pPr>
                <a:lnSpc>
                  <a:spcPts val="880"/>
                </a:lnSpc>
              </a:pPr>
              <a:r>
                <a:rPr lang="en-GB" sz="880" b="1" dirty="0">
                  <a:solidFill>
                    <a:srgbClr val="808080"/>
                  </a:solidFill>
                  <a:latin typeface="Circular Std Book" panose="020B0604020101020102" pitchFamily="34" charset="77"/>
                  <a:cs typeface="Circular Std Book" panose="020B0604020101020102" pitchFamily="34" charset="77"/>
                </a:rPr>
                <a:t>Centre for Industrial Digitisation and Robotics Automation </a:t>
              </a:r>
              <a:endParaRPr lang="en-US" sz="880" b="1" dirty="0">
                <a:solidFill>
                  <a:srgbClr val="808080"/>
                </a:solidFill>
                <a:latin typeface="Circular Std Book" panose="020B0604020101020102" pitchFamily="34" charset="77"/>
                <a:cs typeface="Circular Std Book" panose="020B0604020101020102" pitchFamily="34" charset="77"/>
              </a:endParaRPr>
            </a:p>
          </p:txBody>
        </p:sp>
      </p:grpSp>
    </p:spTree>
    <p:extLst>
      <p:ext uri="{BB962C8B-B14F-4D97-AF65-F5344CB8AC3E}">
        <p14:creationId xmlns:p14="http://schemas.microsoft.com/office/powerpoint/2010/main" val="352535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702D70F-07D1-3FDB-1367-BFEFA1D219AE}"/>
              </a:ext>
            </a:extLst>
          </p:cNvPr>
          <p:cNvSpPr>
            <a:spLocks noGrp="1"/>
          </p:cNvSpPr>
          <p:nvPr>
            <p:ph type="body" sz="quarter" idx="13"/>
          </p:nvPr>
        </p:nvSpPr>
        <p:spPr/>
        <p:txBody>
          <a:bodyPr/>
          <a:lstStyle/>
          <a:p>
            <a:endParaRPr lang="en-GB"/>
          </a:p>
        </p:txBody>
      </p:sp>
      <p:sp>
        <p:nvSpPr>
          <p:cNvPr id="7" name="Title 6">
            <a:extLst>
              <a:ext uri="{FF2B5EF4-FFF2-40B4-BE49-F238E27FC236}">
                <a16:creationId xmlns:a16="http://schemas.microsoft.com/office/drawing/2014/main" id="{2B52C7E9-D944-4DA2-5C09-F1BAE237B267}"/>
              </a:ext>
            </a:extLst>
          </p:cNvPr>
          <p:cNvSpPr>
            <a:spLocks noGrp="1"/>
          </p:cNvSpPr>
          <p:nvPr>
            <p:ph type="title"/>
          </p:nvPr>
        </p:nvSpPr>
        <p:spPr/>
        <p:txBody>
          <a:bodyPr/>
          <a:lstStyle/>
          <a:p>
            <a:endParaRPr lang="en-GB"/>
          </a:p>
        </p:txBody>
      </p:sp>
      <p:pic>
        <p:nvPicPr>
          <p:cNvPr id="12" name="Picture 11" descr="Diagram, schematic&#10;&#10;Description automatically generated">
            <a:extLst>
              <a:ext uri="{FF2B5EF4-FFF2-40B4-BE49-F238E27FC236}">
                <a16:creationId xmlns:a16="http://schemas.microsoft.com/office/drawing/2014/main" id="{60E41B08-8C06-415D-EBDD-B63089651D3C}"/>
              </a:ext>
            </a:extLst>
          </p:cNvPr>
          <p:cNvPicPr>
            <a:picLocks noChangeAspect="1"/>
          </p:cNvPicPr>
          <p:nvPr/>
        </p:nvPicPr>
        <p:blipFill>
          <a:blip r:embed="rId2"/>
          <a:stretch>
            <a:fillRect/>
          </a:stretch>
        </p:blipFill>
        <p:spPr>
          <a:xfrm>
            <a:off x="-2543175" y="-1254017"/>
            <a:ext cx="16649108" cy="9366033"/>
          </a:xfrm>
          <a:prstGeom prst="rect">
            <a:avLst/>
          </a:prstGeom>
        </p:spPr>
      </p:pic>
    </p:spTree>
    <p:extLst>
      <p:ext uri="{BB962C8B-B14F-4D97-AF65-F5344CB8AC3E}">
        <p14:creationId xmlns:p14="http://schemas.microsoft.com/office/powerpoint/2010/main" val="324392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E53E09-54B7-45CE-8A78-9673F12B7279}"/>
              </a:ext>
            </a:extLst>
          </p:cNvPr>
          <p:cNvSpPr>
            <a:spLocks noGrp="1"/>
          </p:cNvSpPr>
          <p:nvPr>
            <p:ph type="body" sz="quarter" idx="13"/>
          </p:nvPr>
        </p:nvSpPr>
        <p:spPr>
          <a:xfrm>
            <a:off x="539076" y="1984971"/>
            <a:ext cx="11329589" cy="4202916"/>
          </a:xfrm>
        </p:spPr>
        <p:txBody>
          <a:bodyPr>
            <a:normAutofit fontScale="92500" lnSpcReduction="20000"/>
          </a:bodyPr>
          <a:lstStyle/>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Upskilling “Brain and AI” focused researchers</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Targeting PhD researchers and early career researchers and developers  </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Improve timely project/PhD programme completions – those that require knowledge from multiple disciplines </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Covering a broad range of interlinked topics quickly </a:t>
            </a:r>
          </a:p>
          <a:p>
            <a:pPr marL="285750" indent="-285750" algn="just" fontAlgn="base">
              <a:buFont typeface="Arial" panose="020B0604020202020204" pitchFamily="34" charset="0"/>
              <a:buChar char="•"/>
            </a:pPr>
            <a:endParaRPr lang="en-GB" dirty="0"/>
          </a:p>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Enable more confidence in research beyond your discipline and across multiple disciplines</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n-GB" dirty="0">
                <a:latin typeface="Arial" panose="020B0604020202020204" pitchFamily="34" charset="0"/>
                <a:cs typeface="Arial" panose="020B0604020202020204" pitchFamily="34" charset="0"/>
              </a:rPr>
              <a:t>Showcase ISRC research and emphasise our openness for collaboration</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n-GB" dirty="0"/>
              <a:t>Building n</a:t>
            </a:r>
            <a:r>
              <a:rPr lang="en-GB" dirty="0">
                <a:latin typeface="Arial" panose="020B0604020202020204" pitchFamily="34" charset="0"/>
                <a:cs typeface="Arial" panose="020B0604020202020204" pitchFamily="34" charset="0"/>
              </a:rPr>
              <a:t>etworks and collaboration partners – learning from others </a:t>
            </a:r>
          </a:p>
          <a:p>
            <a:pPr marL="285750" indent="-285750" algn="just" fontAlgn="base">
              <a:buFont typeface="Arial" panose="020B0604020202020204" pitchFamily="34" charset="0"/>
              <a:buChar char="•"/>
            </a:pPr>
            <a:endParaRPr lang="en-GB" dirty="0">
              <a:latin typeface="Arial" panose="020B0604020202020204" pitchFamily="34" charset="0"/>
              <a:cs typeface="Arial" panose="020B0604020202020204" pitchFamily="34" charset="0"/>
            </a:endParaRPr>
          </a:p>
          <a:p>
            <a:endParaRPr lang="en-GB" dirty="0"/>
          </a:p>
        </p:txBody>
      </p:sp>
      <p:pic>
        <p:nvPicPr>
          <p:cNvPr id="4" name="Picture 3" descr="A close up of a logo&#10;&#10;Description automatically generated">
            <a:extLst>
              <a:ext uri="{FF2B5EF4-FFF2-40B4-BE49-F238E27FC236}">
                <a16:creationId xmlns:a16="http://schemas.microsoft.com/office/drawing/2014/main" id="{622ADD16-1A9A-43AB-A939-0FD6610A9D06}"/>
              </a:ext>
            </a:extLst>
          </p:cNvPr>
          <p:cNvPicPr>
            <a:picLocks noChangeAspect="1"/>
          </p:cNvPicPr>
          <p:nvPr/>
        </p:nvPicPr>
        <p:blipFill>
          <a:blip r:embed="rId2"/>
          <a:stretch>
            <a:fillRect/>
          </a:stretch>
        </p:blipFill>
        <p:spPr>
          <a:xfrm>
            <a:off x="353661" y="128396"/>
            <a:ext cx="2020694" cy="1406066"/>
          </a:xfrm>
          <a:prstGeom prst="rect">
            <a:avLst/>
          </a:prstGeom>
        </p:spPr>
      </p:pic>
      <p:pic>
        <p:nvPicPr>
          <p:cNvPr id="6" name="Picture 5" descr="Shape, polygon&#10;&#10;Description automatically generated">
            <a:extLst>
              <a:ext uri="{FF2B5EF4-FFF2-40B4-BE49-F238E27FC236}">
                <a16:creationId xmlns:a16="http://schemas.microsoft.com/office/drawing/2014/main" id="{4F0FE94F-A7DB-7FB6-626C-AFFBBFE284F3}"/>
              </a:ext>
            </a:extLst>
          </p:cNvPr>
          <p:cNvPicPr>
            <a:picLocks noChangeAspect="1"/>
          </p:cNvPicPr>
          <p:nvPr/>
        </p:nvPicPr>
        <p:blipFill>
          <a:blip r:embed="rId3"/>
          <a:stretch>
            <a:fillRect/>
          </a:stretch>
        </p:blipFill>
        <p:spPr>
          <a:xfrm>
            <a:off x="10163927" y="103367"/>
            <a:ext cx="1678318" cy="1534462"/>
          </a:xfrm>
          <a:prstGeom prst="rect">
            <a:avLst/>
          </a:prstGeom>
        </p:spPr>
      </p:pic>
    </p:spTree>
    <p:extLst>
      <p:ext uri="{BB962C8B-B14F-4D97-AF65-F5344CB8AC3E}">
        <p14:creationId xmlns:p14="http://schemas.microsoft.com/office/powerpoint/2010/main" val="484206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with medium confidence">
            <a:extLst>
              <a:ext uri="{FF2B5EF4-FFF2-40B4-BE49-F238E27FC236}">
                <a16:creationId xmlns:a16="http://schemas.microsoft.com/office/drawing/2014/main" id="{909A778E-6102-434C-81C1-D8782BB55C8A}"/>
              </a:ext>
            </a:extLst>
          </p:cNvPr>
          <p:cNvPicPr>
            <a:picLocks noChangeAspect="1"/>
          </p:cNvPicPr>
          <p:nvPr/>
        </p:nvPicPr>
        <p:blipFill rotWithShape="1">
          <a:blip r:embed="rId2"/>
          <a:srcRect b="7616"/>
          <a:stretch/>
        </p:blipFill>
        <p:spPr>
          <a:xfrm>
            <a:off x="1715538" y="803189"/>
            <a:ext cx="8400593" cy="4775887"/>
          </a:xfrm>
          <a:prstGeom prst="rect">
            <a:avLst/>
          </a:prstGeom>
        </p:spPr>
      </p:pic>
    </p:spTree>
    <p:extLst>
      <p:ext uri="{BB962C8B-B14F-4D97-AF65-F5344CB8AC3E}">
        <p14:creationId xmlns:p14="http://schemas.microsoft.com/office/powerpoint/2010/main" val="319629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1CD7F5-903F-CD41-BAB1-2D929E1ED9F9}"/>
              </a:ext>
            </a:extLst>
          </p:cNvPr>
          <p:cNvPicPr>
            <a:picLocks noChangeAspect="1"/>
          </p:cNvPicPr>
          <p:nvPr/>
        </p:nvPicPr>
        <p:blipFill>
          <a:blip r:embed="rId3"/>
          <a:srcRect/>
          <a:stretch/>
        </p:blipFill>
        <p:spPr>
          <a:xfrm>
            <a:off x="1752615" y="206683"/>
            <a:ext cx="11741707" cy="6592414"/>
          </a:xfrm>
          <a:prstGeom prst="rect">
            <a:avLst/>
          </a:prstGeom>
        </p:spPr>
      </p:pic>
      <p:sp>
        <p:nvSpPr>
          <p:cNvPr id="2" name="Rectangle 1">
            <a:extLst>
              <a:ext uri="{FF2B5EF4-FFF2-40B4-BE49-F238E27FC236}">
                <a16:creationId xmlns:a16="http://schemas.microsoft.com/office/drawing/2014/main" id="{0A61B5BB-389B-7FD6-7564-03CDD3F63C36}"/>
              </a:ext>
            </a:extLst>
          </p:cNvPr>
          <p:cNvSpPr/>
          <p:nvPr/>
        </p:nvSpPr>
        <p:spPr>
          <a:xfrm>
            <a:off x="10903487" y="684980"/>
            <a:ext cx="2507708" cy="2750946"/>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1D4E96D-C8D1-7E44-9737-478D00A4A450}"/>
              </a:ext>
            </a:extLst>
          </p:cNvPr>
          <p:cNvSpPr txBox="1"/>
          <p:nvPr/>
        </p:nvSpPr>
        <p:spPr>
          <a:xfrm>
            <a:off x="1223343" y="441950"/>
            <a:ext cx="9795638" cy="1114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dirty="0">
                <a:solidFill>
                  <a:srgbClr val="C00000"/>
                </a:solidFill>
                <a:latin typeface="+mj-lt"/>
                <a:ea typeface="+mj-ea"/>
                <a:cs typeface="+mj-cs"/>
              </a:rPr>
              <a:t>Applicants from 38 countries</a:t>
            </a:r>
          </a:p>
        </p:txBody>
      </p:sp>
      <p:sp>
        <p:nvSpPr>
          <p:cNvPr id="3" name="Rectangle 2">
            <a:extLst>
              <a:ext uri="{FF2B5EF4-FFF2-40B4-BE49-F238E27FC236}">
                <a16:creationId xmlns:a16="http://schemas.microsoft.com/office/drawing/2014/main" id="{C42A9AD5-35A2-271C-702A-C33F6B0BCEF2}"/>
              </a:ext>
            </a:extLst>
          </p:cNvPr>
          <p:cNvSpPr/>
          <p:nvPr/>
        </p:nvSpPr>
        <p:spPr>
          <a:xfrm>
            <a:off x="3971631" y="206683"/>
            <a:ext cx="6659419" cy="55069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AEC57D-6EC1-6832-836F-670D32E91B78}"/>
              </a:ext>
            </a:extLst>
          </p:cNvPr>
          <p:cNvSpPr/>
          <p:nvPr/>
        </p:nvSpPr>
        <p:spPr>
          <a:xfrm>
            <a:off x="5140031" y="6416049"/>
            <a:ext cx="6659419" cy="38304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408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D4E96D-C8D1-7E44-9737-478D00A4A450}"/>
              </a:ext>
            </a:extLst>
          </p:cNvPr>
          <p:cNvSpPr txBox="1"/>
          <p:nvPr/>
        </p:nvSpPr>
        <p:spPr>
          <a:xfrm>
            <a:off x="572814" y="-179442"/>
            <a:ext cx="11046372" cy="1114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dirty="0">
                <a:solidFill>
                  <a:srgbClr val="C00000"/>
                </a:solidFill>
                <a:latin typeface="+mj-lt"/>
                <a:ea typeface="+mj-ea"/>
                <a:cs typeface="+mj-cs"/>
              </a:rPr>
              <a:t>In-person attendees</a:t>
            </a:r>
          </a:p>
        </p:txBody>
      </p:sp>
      <p:pic>
        <p:nvPicPr>
          <p:cNvPr id="8" name="Picture 2" descr="Bristol University logo">
            <a:extLst>
              <a:ext uri="{FF2B5EF4-FFF2-40B4-BE49-F238E27FC236}">
                <a16:creationId xmlns:a16="http://schemas.microsoft.com/office/drawing/2014/main" id="{89A2A5D1-C213-AA5A-57EC-A8E95EFE6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3" y="3313426"/>
            <a:ext cx="1802052" cy="520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niversity College Dublin - Wikipedia">
            <a:extLst>
              <a:ext uri="{FF2B5EF4-FFF2-40B4-BE49-F238E27FC236}">
                <a16:creationId xmlns:a16="http://schemas.microsoft.com/office/drawing/2014/main" id="{2F8B4253-973D-69BA-4D63-CD1090AD2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04" y="1736513"/>
            <a:ext cx="611901" cy="8898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niversity of Ulster">
            <a:extLst>
              <a:ext uri="{FF2B5EF4-FFF2-40B4-BE49-F238E27FC236}">
                <a16:creationId xmlns:a16="http://schemas.microsoft.com/office/drawing/2014/main" id="{75CABA89-66A8-B4A7-70C7-AE7F662C3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728" y="1347456"/>
            <a:ext cx="1477054" cy="9788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erm">
            <a:extLst>
              <a:ext uri="{FF2B5EF4-FFF2-40B4-BE49-F238E27FC236}">
                <a16:creationId xmlns:a16="http://schemas.microsoft.com/office/drawing/2014/main" id="{61AE0ECD-D346-020E-E2BB-18159DC9E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1323" y="1504339"/>
            <a:ext cx="1754303" cy="7106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University of Calcutta - Wikipedia">
            <a:extLst>
              <a:ext uri="{FF2B5EF4-FFF2-40B4-BE49-F238E27FC236}">
                <a16:creationId xmlns:a16="http://schemas.microsoft.com/office/drawing/2014/main" id="{AEAEEE9B-1DA3-577A-7F53-119E0566A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3145" y="2668638"/>
            <a:ext cx="1204914" cy="12010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department of chemistry, university of karachi — DISRUPTIVE DESIGNS">
            <a:extLst>
              <a:ext uri="{FF2B5EF4-FFF2-40B4-BE49-F238E27FC236}">
                <a16:creationId xmlns:a16="http://schemas.microsoft.com/office/drawing/2014/main" id="{B56D63D2-55BE-20BD-FF5F-D2E556D29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4140" y="4078571"/>
            <a:ext cx="860031" cy="14202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University of Bath Logo PNG Transparent – Brands Logos">
            <a:extLst>
              <a:ext uri="{FF2B5EF4-FFF2-40B4-BE49-F238E27FC236}">
                <a16:creationId xmlns:a16="http://schemas.microsoft.com/office/drawing/2014/main" id="{AE22ACD1-8DBE-E7B0-828F-7FCBA8ABC7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9761" y="4334708"/>
            <a:ext cx="1667003" cy="6837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Suez Canal University : Rankings, Fees &amp; Courses Details | Top Universities">
            <a:extLst>
              <a:ext uri="{FF2B5EF4-FFF2-40B4-BE49-F238E27FC236}">
                <a16:creationId xmlns:a16="http://schemas.microsoft.com/office/drawing/2014/main" id="{08168070-8B30-9CAF-1181-ABA60B21F3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8934" y="2747779"/>
            <a:ext cx="1052286" cy="1052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Communities Engagement Manager: University of Exeter | NCCPE">
            <a:extLst>
              <a:ext uri="{FF2B5EF4-FFF2-40B4-BE49-F238E27FC236}">
                <a16:creationId xmlns:a16="http://schemas.microsoft.com/office/drawing/2014/main" id="{813891E7-E040-CCFE-B4E6-9EAF2514AC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3122" y="5560554"/>
            <a:ext cx="1532372" cy="840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Silence (Paperback) | Winchester Online Store">
            <a:extLst>
              <a:ext uri="{FF2B5EF4-FFF2-40B4-BE49-F238E27FC236}">
                <a16:creationId xmlns:a16="http://schemas.microsoft.com/office/drawing/2014/main" id="{C9C25D14-0769-C9D8-0F52-EA0BFCA57A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820" y="4676574"/>
            <a:ext cx="2935656" cy="736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Vrije Universiteit Amsterdam | Asile">
            <a:extLst>
              <a:ext uri="{FF2B5EF4-FFF2-40B4-BE49-F238E27FC236}">
                <a16:creationId xmlns:a16="http://schemas.microsoft.com/office/drawing/2014/main" id="{AC4C6991-BAB4-EE8D-2F0E-AEB33CAFD8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3035" y="3366237"/>
            <a:ext cx="1885368" cy="4902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6" descr="St. John's National Academy of Health Sciences">
            <a:extLst>
              <a:ext uri="{FF2B5EF4-FFF2-40B4-BE49-F238E27FC236}">
                <a16:creationId xmlns:a16="http://schemas.microsoft.com/office/drawing/2014/main" id="{91DAAA6A-A176-5440-E001-CF60C04734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63469" y="5921355"/>
            <a:ext cx="2260492" cy="5102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8" descr="University of Groningen">
            <a:extLst>
              <a:ext uri="{FF2B5EF4-FFF2-40B4-BE49-F238E27FC236}">
                <a16:creationId xmlns:a16="http://schemas.microsoft.com/office/drawing/2014/main" id="{53DA5CF4-F489-B8B3-7D31-0D861EF92F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72013" y="2575477"/>
            <a:ext cx="2081465" cy="5729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0" descr="University of Sfax : Rankings, Fees &amp; Courses Details | Top Universities">
            <a:extLst>
              <a:ext uri="{FF2B5EF4-FFF2-40B4-BE49-F238E27FC236}">
                <a16:creationId xmlns:a16="http://schemas.microsoft.com/office/drawing/2014/main" id="{B91A5B6A-9AEB-7E82-F799-C88798CA12A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6300" y="1335522"/>
            <a:ext cx="1127305" cy="11273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2" descr="University of Cologne Logo PNG Vector (AI) Free Download">
            <a:extLst>
              <a:ext uri="{FF2B5EF4-FFF2-40B4-BE49-F238E27FC236}">
                <a16:creationId xmlns:a16="http://schemas.microsoft.com/office/drawing/2014/main" id="{4A7BF07A-7D29-0923-B228-583C5E157A8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9969" y="4256859"/>
            <a:ext cx="1630761" cy="78820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4" descr="NYU Logo [New York University] | York university, Journalism college,  University">
            <a:extLst>
              <a:ext uri="{FF2B5EF4-FFF2-40B4-BE49-F238E27FC236}">
                <a16:creationId xmlns:a16="http://schemas.microsoft.com/office/drawing/2014/main" id="{5016B067-7144-BA90-748C-D94DF9DB7A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74272" y="2305689"/>
            <a:ext cx="1127305" cy="112730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6" descr="Uniport">
            <a:extLst>
              <a:ext uri="{FF2B5EF4-FFF2-40B4-BE49-F238E27FC236}">
                <a16:creationId xmlns:a16="http://schemas.microsoft.com/office/drawing/2014/main" id="{351E9052-F28B-4770-737C-BEFCD60ADF2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33037" y="4753935"/>
            <a:ext cx="2200650" cy="8644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Jagiellonian University, Poland | Study.eu">
            <a:extLst>
              <a:ext uri="{FF2B5EF4-FFF2-40B4-BE49-F238E27FC236}">
                <a16:creationId xmlns:a16="http://schemas.microsoft.com/office/drawing/2014/main" id="{B28D4757-0C64-6BA4-9FF6-882234377D0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09076" y="5748332"/>
            <a:ext cx="1841056" cy="78820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University of Padua, Italy | Study.eu">
            <a:extLst>
              <a:ext uri="{FF2B5EF4-FFF2-40B4-BE49-F238E27FC236}">
                <a16:creationId xmlns:a16="http://schemas.microsoft.com/office/drawing/2014/main" id="{A7A7C645-EA52-1FB4-E1A1-8D97160509B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6187" y="5723318"/>
            <a:ext cx="1885368" cy="8562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2" descr="The University of Liverpool">
            <a:extLst>
              <a:ext uri="{FF2B5EF4-FFF2-40B4-BE49-F238E27FC236}">
                <a16:creationId xmlns:a16="http://schemas.microsoft.com/office/drawing/2014/main" id="{77118D0E-F057-97D4-8415-E8BE22C3F39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6798" y="5914683"/>
            <a:ext cx="2346407" cy="5958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AC6EF83-C3F6-20E3-611E-AA9DC95B82E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12511" y="3520364"/>
            <a:ext cx="1723174" cy="12173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0" descr="Queen&amp;#39;s University Belfast: Shaping a Better World since 1845">
            <a:extLst>
              <a:ext uri="{FF2B5EF4-FFF2-40B4-BE49-F238E27FC236}">
                <a16:creationId xmlns:a16="http://schemas.microsoft.com/office/drawing/2014/main" id="{4FBAA84D-DA6F-0DB1-E422-AF128550878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62792" y="2533200"/>
            <a:ext cx="1490243" cy="5376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32" descr="Allstate Northern Ireland - Home | Facebook">
            <a:extLst>
              <a:ext uri="{FF2B5EF4-FFF2-40B4-BE49-F238E27FC236}">
                <a16:creationId xmlns:a16="http://schemas.microsoft.com/office/drawing/2014/main" id="{E68099AC-7DF1-37DA-9A4A-DCBB1C00746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736656" y="1103408"/>
            <a:ext cx="1396760" cy="1396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4F92998F-7F83-6E77-6491-D39E9E2B69E4}"/>
              </a:ext>
            </a:extLst>
          </p:cNvPr>
          <p:cNvPicPr>
            <a:picLocks noChangeAspect="1"/>
          </p:cNvPicPr>
          <p:nvPr/>
        </p:nvPicPr>
        <p:blipFill>
          <a:blip r:embed="rId26"/>
          <a:stretch>
            <a:fillRect/>
          </a:stretch>
        </p:blipFill>
        <p:spPr>
          <a:xfrm>
            <a:off x="9301903" y="1614916"/>
            <a:ext cx="1127305" cy="918284"/>
          </a:xfrm>
          <a:prstGeom prst="rect">
            <a:avLst/>
          </a:prstGeom>
        </p:spPr>
      </p:pic>
    </p:spTree>
    <p:extLst>
      <p:ext uri="{BB962C8B-B14F-4D97-AF65-F5344CB8AC3E}">
        <p14:creationId xmlns:p14="http://schemas.microsoft.com/office/powerpoint/2010/main" val="2918909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4" name="Picture 132" descr="Allstate Northern Ireland - Home | Facebook">
            <a:extLst>
              <a:ext uri="{FF2B5EF4-FFF2-40B4-BE49-F238E27FC236}">
                <a16:creationId xmlns:a16="http://schemas.microsoft.com/office/drawing/2014/main" id="{22BD7215-D560-75F2-6ED4-D91238315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132" y="1175261"/>
            <a:ext cx="1236073" cy="1236073"/>
          </a:xfrm>
          <a:prstGeom prst="rect">
            <a:avLst/>
          </a:prstGeom>
          <a:noFill/>
          <a:extLst>
            <a:ext uri="{909E8E84-426E-40DD-AFC4-6F175D3DCCD1}">
              <a14:hiddenFill xmlns:a14="http://schemas.microsoft.com/office/drawing/2010/main">
                <a:solidFill>
                  <a:srgbClr val="FFFFFF"/>
                </a:solidFill>
              </a14:hiddenFill>
            </a:ext>
          </a:extLst>
        </p:spPr>
      </p:pic>
      <p:pic>
        <p:nvPicPr>
          <p:cNvPr id="3198" name="Picture 126" descr="Avon &amp; Wilts Mental Health Partnership NHS Trust increase their fleet -  Sustainable Travel Solutions - Leased Electric Bikes">
            <a:extLst>
              <a:ext uri="{FF2B5EF4-FFF2-40B4-BE49-F238E27FC236}">
                <a16:creationId xmlns:a16="http://schemas.microsoft.com/office/drawing/2014/main" id="{B6875991-65DF-99AE-7224-A82A0FDA6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3929" y="1528100"/>
            <a:ext cx="1722838" cy="968423"/>
          </a:xfrm>
          <a:prstGeom prst="rect">
            <a:avLst/>
          </a:prstGeom>
          <a:noFill/>
          <a:extLst>
            <a:ext uri="{909E8E84-426E-40DD-AFC4-6F175D3DCCD1}">
              <a14:hiddenFill xmlns:a14="http://schemas.microsoft.com/office/drawing/2010/main">
                <a:solidFill>
                  <a:srgbClr val="FFFFFF"/>
                </a:solidFill>
              </a14:hiddenFill>
            </a:ext>
          </a:extLst>
        </p:spPr>
      </p:pic>
      <p:pic>
        <p:nvPicPr>
          <p:cNvPr id="3194" name="Picture 122" descr="Federal Institute of Industrial Research, Oshodi, Lagos. - Home | Facebook">
            <a:extLst>
              <a:ext uri="{FF2B5EF4-FFF2-40B4-BE49-F238E27FC236}">
                <a16:creationId xmlns:a16="http://schemas.microsoft.com/office/drawing/2014/main" id="{195E191E-9A4C-DBED-FB14-4CBE4A36C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554" y="6051752"/>
            <a:ext cx="1805376" cy="663377"/>
          </a:xfrm>
          <a:prstGeom prst="rect">
            <a:avLst/>
          </a:prstGeom>
          <a:noFill/>
          <a:extLst>
            <a:ext uri="{909E8E84-426E-40DD-AFC4-6F175D3DCCD1}">
              <a14:hiddenFill xmlns:a14="http://schemas.microsoft.com/office/drawing/2010/main">
                <a:solidFill>
                  <a:srgbClr val="FFFFFF"/>
                </a:solidFill>
              </a14:hiddenFill>
            </a:ext>
          </a:extLst>
        </p:spPr>
      </p:pic>
      <p:pic>
        <p:nvPicPr>
          <p:cNvPr id="3188" name="Picture 116" descr="Trakya University - Turkey - EduCativ">
            <a:extLst>
              <a:ext uri="{FF2B5EF4-FFF2-40B4-BE49-F238E27FC236}">
                <a16:creationId xmlns:a16="http://schemas.microsoft.com/office/drawing/2014/main" id="{B3F8D9F8-D0E8-8ED4-1125-428D55ABA9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8360" y="4789083"/>
            <a:ext cx="1000846" cy="1000846"/>
          </a:xfrm>
          <a:prstGeom prst="rect">
            <a:avLst/>
          </a:prstGeom>
          <a:noFill/>
          <a:extLst>
            <a:ext uri="{909E8E84-426E-40DD-AFC4-6F175D3DCCD1}">
              <a14:hiddenFill xmlns:a14="http://schemas.microsoft.com/office/drawing/2010/main">
                <a:solidFill>
                  <a:srgbClr val="FFFFFF"/>
                </a:solidFill>
              </a14:hiddenFill>
            </a:ext>
          </a:extLst>
        </p:spPr>
      </p:pic>
      <p:pic>
        <p:nvPicPr>
          <p:cNvPr id="3172" name="Picture 100" descr="Corporate design: templates and rules | USI Desk">
            <a:extLst>
              <a:ext uri="{FF2B5EF4-FFF2-40B4-BE49-F238E27FC236}">
                <a16:creationId xmlns:a16="http://schemas.microsoft.com/office/drawing/2014/main" id="{CF21B282-9677-6058-6948-FBE49D4D6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0622" y="4250649"/>
            <a:ext cx="1310452" cy="568759"/>
          </a:xfrm>
          <a:prstGeom prst="rect">
            <a:avLst/>
          </a:prstGeom>
          <a:noFill/>
          <a:extLst>
            <a:ext uri="{909E8E84-426E-40DD-AFC4-6F175D3DCCD1}">
              <a14:hiddenFill xmlns:a14="http://schemas.microsoft.com/office/drawing/2010/main">
                <a:solidFill>
                  <a:srgbClr val="FFFFFF"/>
                </a:solidFill>
              </a14:hiddenFill>
            </a:ext>
          </a:extLst>
        </p:spPr>
      </p:pic>
      <p:pic>
        <p:nvPicPr>
          <p:cNvPr id="3146" name="Picture 74" descr="Azad university Logos">
            <a:extLst>
              <a:ext uri="{FF2B5EF4-FFF2-40B4-BE49-F238E27FC236}">
                <a16:creationId xmlns:a16="http://schemas.microsoft.com/office/drawing/2014/main" id="{2A0CA068-5EFD-F5EB-DF74-DE8C4F2A50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3546" y="1970398"/>
            <a:ext cx="1410354" cy="10562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D4E96D-C8D1-7E44-9737-478D00A4A450}"/>
              </a:ext>
            </a:extLst>
          </p:cNvPr>
          <p:cNvSpPr txBox="1"/>
          <p:nvPr/>
        </p:nvSpPr>
        <p:spPr>
          <a:xfrm>
            <a:off x="572814" y="-179442"/>
            <a:ext cx="11046372" cy="11143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dirty="0">
                <a:solidFill>
                  <a:srgbClr val="C00000"/>
                </a:solidFill>
                <a:latin typeface="+mj-lt"/>
                <a:ea typeface="+mj-ea"/>
                <a:cs typeface="+mj-cs"/>
              </a:rPr>
              <a:t>Online attendees</a:t>
            </a:r>
          </a:p>
        </p:txBody>
      </p:sp>
      <p:pic>
        <p:nvPicPr>
          <p:cNvPr id="3116" name="Picture 44" descr="Thammasat University - Wikipedia">
            <a:extLst>
              <a:ext uri="{FF2B5EF4-FFF2-40B4-BE49-F238E27FC236}">
                <a16:creationId xmlns:a16="http://schemas.microsoft.com/office/drawing/2014/main" id="{3AB3769A-4E42-C823-748A-2CE8755F02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6999" y="2178626"/>
            <a:ext cx="1102292" cy="1102292"/>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a:extLst>
              <a:ext uri="{FF2B5EF4-FFF2-40B4-BE49-F238E27FC236}">
                <a16:creationId xmlns:a16="http://schemas.microsoft.com/office/drawing/2014/main" id="{533002AD-E3A7-DEC5-A67E-F24EF689DD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2444" y="2894671"/>
            <a:ext cx="1452465" cy="650016"/>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descr="Egyptian Russian University - Wikipedia">
            <a:extLst>
              <a:ext uri="{FF2B5EF4-FFF2-40B4-BE49-F238E27FC236}">
                <a16:creationId xmlns:a16="http://schemas.microsoft.com/office/drawing/2014/main" id="{1E7D39A2-7907-EB8E-1737-C4A311C0D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7686" y="3884423"/>
            <a:ext cx="599490" cy="784116"/>
          </a:xfrm>
          <a:prstGeom prst="rect">
            <a:avLst/>
          </a:prstGeom>
          <a:noFill/>
          <a:extLst>
            <a:ext uri="{909E8E84-426E-40DD-AFC4-6F175D3DCCD1}">
              <a14:hiddenFill xmlns:a14="http://schemas.microsoft.com/office/drawing/2010/main">
                <a:solidFill>
                  <a:srgbClr val="FFFFFF"/>
                </a:solidFill>
              </a14:hiddenFill>
            </a:ext>
          </a:extLst>
        </p:spPr>
      </p:pic>
      <p:pic>
        <p:nvPicPr>
          <p:cNvPr id="3122" name="Picture 50" descr="Undergraduate &amp; Graduate School - Albizu University">
            <a:extLst>
              <a:ext uri="{FF2B5EF4-FFF2-40B4-BE49-F238E27FC236}">
                <a16:creationId xmlns:a16="http://schemas.microsoft.com/office/drawing/2014/main" id="{583C1A00-ECBE-F482-8090-8587818A5C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2266" y="4044358"/>
            <a:ext cx="1677439" cy="469683"/>
          </a:xfrm>
          <a:prstGeom prst="rect">
            <a:avLst/>
          </a:prstGeom>
          <a:noFill/>
          <a:extLst>
            <a:ext uri="{909E8E84-426E-40DD-AFC4-6F175D3DCCD1}">
              <a14:hiddenFill xmlns:a14="http://schemas.microsoft.com/office/drawing/2010/main">
                <a:solidFill>
                  <a:srgbClr val="FFFFFF"/>
                </a:solidFill>
              </a14:hiddenFill>
            </a:ext>
          </a:extLst>
        </p:spPr>
      </p:pic>
      <p:pic>
        <p:nvPicPr>
          <p:cNvPr id="3124" name="Picture 52" descr="Instituto Santos Dumont | Educação para a Vida">
            <a:extLst>
              <a:ext uri="{FF2B5EF4-FFF2-40B4-BE49-F238E27FC236}">
                <a16:creationId xmlns:a16="http://schemas.microsoft.com/office/drawing/2014/main" id="{6F4A9320-9578-AF9A-E1D6-C8CD75C3B2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04627" y="3125057"/>
            <a:ext cx="1689100" cy="768350"/>
          </a:xfrm>
          <a:prstGeom prst="rect">
            <a:avLst/>
          </a:prstGeom>
          <a:noFill/>
          <a:extLst>
            <a:ext uri="{909E8E84-426E-40DD-AFC4-6F175D3DCCD1}">
              <a14:hiddenFill xmlns:a14="http://schemas.microsoft.com/office/drawing/2010/main">
                <a:solidFill>
                  <a:srgbClr val="FFFFFF"/>
                </a:solidFill>
              </a14:hiddenFill>
            </a:ext>
          </a:extLst>
        </p:spPr>
      </p:pic>
      <p:pic>
        <p:nvPicPr>
          <p:cNvPr id="3126" name="Picture 54" descr="Requirements">
            <a:extLst>
              <a:ext uri="{FF2B5EF4-FFF2-40B4-BE49-F238E27FC236}">
                <a16:creationId xmlns:a16="http://schemas.microsoft.com/office/drawing/2014/main" id="{0F343070-1E02-7911-F493-338FF8873B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2398" y="3692378"/>
            <a:ext cx="1973380" cy="499982"/>
          </a:xfrm>
          <a:prstGeom prst="rect">
            <a:avLst/>
          </a:prstGeom>
          <a:noFill/>
          <a:extLst>
            <a:ext uri="{909E8E84-426E-40DD-AFC4-6F175D3DCCD1}">
              <a14:hiddenFill xmlns:a14="http://schemas.microsoft.com/office/drawing/2010/main">
                <a:solidFill>
                  <a:srgbClr val="FFFFFF"/>
                </a:solidFill>
              </a14:hiddenFill>
            </a:ext>
          </a:extLst>
        </p:spPr>
      </p:pic>
      <p:pic>
        <p:nvPicPr>
          <p:cNvPr id="3128" name="Picture 56" descr="National Service Scheme, NIT Calicut">
            <a:extLst>
              <a:ext uri="{FF2B5EF4-FFF2-40B4-BE49-F238E27FC236}">
                <a16:creationId xmlns:a16="http://schemas.microsoft.com/office/drawing/2014/main" id="{EEFAD969-DA08-EE48-E6EA-7DAADE4FC64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82686" y="4789083"/>
            <a:ext cx="1250895" cy="1250895"/>
          </a:xfrm>
          <a:prstGeom prst="rect">
            <a:avLst/>
          </a:prstGeom>
          <a:noFill/>
          <a:extLst>
            <a:ext uri="{909E8E84-426E-40DD-AFC4-6F175D3DCCD1}">
              <a14:hiddenFill xmlns:a14="http://schemas.microsoft.com/office/drawing/2010/main">
                <a:solidFill>
                  <a:srgbClr val="FFFFFF"/>
                </a:solidFill>
              </a14:hiddenFill>
            </a:ext>
          </a:extLst>
        </p:spPr>
      </p:pic>
      <p:pic>
        <p:nvPicPr>
          <p:cNvPr id="3130" name="Picture 58" descr="Pompeu Fabra University - Wikipedia">
            <a:extLst>
              <a:ext uri="{FF2B5EF4-FFF2-40B4-BE49-F238E27FC236}">
                <a16:creationId xmlns:a16="http://schemas.microsoft.com/office/drawing/2014/main" id="{7B000727-0C1E-B2BE-A7BE-C7E85AA372A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96433" y="1032751"/>
            <a:ext cx="2025232" cy="700129"/>
          </a:xfrm>
          <a:prstGeom prst="rect">
            <a:avLst/>
          </a:prstGeom>
          <a:noFill/>
          <a:extLst>
            <a:ext uri="{909E8E84-426E-40DD-AFC4-6F175D3DCCD1}">
              <a14:hiddenFill xmlns:a14="http://schemas.microsoft.com/office/drawing/2010/main">
                <a:solidFill>
                  <a:srgbClr val="FFFFFF"/>
                </a:solidFill>
              </a14:hiddenFill>
            </a:ext>
          </a:extLst>
        </p:spPr>
      </p:pic>
      <p:pic>
        <p:nvPicPr>
          <p:cNvPr id="3132" name="Picture 60">
            <a:extLst>
              <a:ext uri="{FF2B5EF4-FFF2-40B4-BE49-F238E27FC236}">
                <a16:creationId xmlns:a16="http://schemas.microsoft.com/office/drawing/2014/main" id="{03DF49A7-98F1-32D6-854B-A9BECF18DF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81637" y="4170454"/>
            <a:ext cx="1259633" cy="1213709"/>
          </a:xfrm>
          <a:prstGeom prst="rect">
            <a:avLst/>
          </a:prstGeom>
          <a:noFill/>
          <a:extLst>
            <a:ext uri="{909E8E84-426E-40DD-AFC4-6F175D3DCCD1}">
              <a14:hiddenFill xmlns:a14="http://schemas.microsoft.com/office/drawing/2010/main">
                <a:solidFill>
                  <a:srgbClr val="FFFFFF"/>
                </a:solidFill>
              </a14:hiddenFill>
            </a:ext>
          </a:extLst>
        </p:spPr>
      </p:pic>
      <p:pic>
        <p:nvPicPr>
          <p:cNvPr id="3134" name="Picture 62" descr="Royal Holloway, University of London">
            <a:extLst>
              <a:ext uri="{FF2B5EF4-FFF2-40B4-BE49-F238E27FC236}">
                <a16:creationId xmlns:a16="http://schemas.microsoft.com/office/drawing/2014/main" id="{489D2EB4-D311-500F-2626-19F0C973C9B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529" y="5789929"/>
            <a:ext cx="1524419" cy="7614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University College Dublin - Wikipedia">
            <a:extLst>
              <a:ext uri="{FF2B5EF4-FFF2-40B4-BE49-F238E27FC236}">
                <a16:creationId xmlns:a16="http://schemas.microsoft.com/office/drawing/2014/main" id="{31C62AD3-E637-F2D4-0DA1-C4D1A382923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8037" y="1175261"/>
            <a:ext cx="542554" cy="788981"/>
          </a:xfrm>
          <a:prstGeom prst="rect">
            <a:avLst/>
          </a:prstGeom>
          <a:noFill/>
          <a:extLst>
            <a:ext uri="{909E8E84-426E-40DD-AFC4-6F175D3DCCD1}">
              <a14:hiddenFill xmlns:a14="http://schemas.microsoft.com/office/drawing/2010/main">
                <a:solidFill>
                  <a:srgbClr val="FFFFFF"/>
                </a:solidFill>
              </a14:hiddenFill>
            </a:ext>
          </a:extLst>
        </p:spPr>
      </p:pic>
      <p:pic>
        <p:nvPicPr>
          <p:cNvPr id="3136" name="Picture 64" descr="Insight SFI Research Centre for Data Analytics">
            <a:extLst>
              <a:ext uri="{FF2B5EF4-FFF2-40B4-BE49-F238E27FC236}">
                <a16:creationId xmlns:a16="http://schemas.microsoft.com/office/drawing/2014/main" id="{291FE759-4125-FFAE-2070-1F9C7DA10C4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91864" y="1012180"/>
            <a:ext cx="1764904" cy="564769"/>
          </a:xfrm>
          <a:prstGeom prst="rect">
            <a:avLst/>
          </a:prstGeom>
          <a:noFill/>
          <a:extLst>
            <a:ext uri="{909E8E84-426E-40DD-AFC4-6F175D3DCCD1}">
              <a14:hiddenFill xmlns:a14="http://schemas.microsoft.com/office/drawing/2010/main">
                <a:solidFill>
                  <a:srgbClr val="FFFFFF"/>
                </a:solidFill>
              </a14:hiddenFill>
            </a:ext>
          </a:extLst>
        </p:spPr>
      </p:pic>
      <p:pic>
        <p:nvPicPr>
          <p:cNvPr id="3138" name="Picture 66" descr="UFCSPA - Home | Facebook">
            <a:extLst>
              <a:ext uri="{FF2B5EF4-FFF2-40B4-BE49-F238E27FC236}">
                <a16:creationId xmlns:a16="http://schemas.microsoft.com/office/drawing/2014/main" id="{F4F4C73D-C66E-F82C-AC9C-267F0B25590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68899" y="4440580"/>
            <a:ext cx="1355662" cy="1355662"/>
          </a:xfrm>
          <a:prstGeom prst="rect">
            <a:avLst/>
          </a:prstGeom>
          <a:noFill/>
          <a:extLst>
            <a:ext uri="{909E8E84-426E-40DD-AFC4-6F175D3DCCD1}">
              <a14:hiddenFill xmlns:a14="http://schemas.microsoft.com/office/drawing/2010/main">
                <a:solidFill>
                  <a:srgbClr val="FFFFFF"/>
                </a:solidFill>
              </a14:hiddenFill>
            </a:ext>
          </a:extLst>
        </p:spPr>
      </p:pic>
      <p:pic>
        <p:nvPicPr>
          <p:cNvPr id="3142" name="Picture 70" descr="Portland State University – Logos Download">
            <a:extLst>
              <a:ext uri="{FF2B5EF4-FFF2-40B4-BE49-F238E27FC236}">
                <a16:creationId xmlns:a16="http://schemas.microsoft.com/office/drawing/2014/main" id="{BB78811B-7B60-F7AA-147F-E0B977D48AA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87358" y="5249068"/>
            <a:ext cx="1072534" cy="1072534"/>
          </a:xfrm>
          <a:prstGeom prst="rect">
            <a:avLst/>
          </a:prstGeom>
          <a:noFill/>
          <a:extLst>
            <a:ext uri="{909E8E84-426E-40DD-AFC4-6F175D3DCCD1}">
              <a14:hiddenFill xmlns:a14="http://schemas.microsoft.com/office/drawing/2010/main">
                <a:solidFill>
                  <a:srgbClr val="FFFFFF"/>
                </a:solidFill>
              </a14:hiddenFill>
            </a:ext>
          </a:extLst>
        </p:spPr>
      </p:pic>
      <p:pic>
        <p:nvPicPr>
          <p:cNvPr id="3144" name="Picture 72" descr="Beijing Normal University - Wikipedia">
            <a:extLst>
              <a:ext uri="{FF2B5EF4-FFF2-40B4-BE49-F238E27FC236}">
                <a16:creationId xmlns:a16="http://schemas.microsoft.com/office/drawing/2014/main" id="{205EAC2C-6B95-249F-0D8C-15E2B875AF9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763657" y="3450928"/>
            <a:ext cx="965634" cy="959542"/>
          </a:xfrm>
          <a:prstGeom prst="rect">
            <a:avLst/>
          </a:prstGeom>
          <a:noFill/>
          <a:extLst>
            <a:ext uri="{909E8E84-426E-40DD-AFC4-6F175D3DCCD1}">
              <a14:hiddenFill xmlns:a14="http://schemas.microsoft.com/office/drawing/2010/main">
                <a:solidFill>
                  <a:srgbClr val="FFFFFF"/>
                </a:solidFill>
              </a14:hiddenFill>
            </a:ext>
          </a:extLst>
        </p:spPr>
      </p:pic>
      <p:pic>
        <p:nvPicPr>
          <p:cNvPr id="3148" name="Picture 76" descr="Istanbul University - Wikipedia">
            <a:extLst>
              <a:ext uri="{FF2B5EF4-FFF2-40B4-BE49-F238E27FC236}">
                <a16:creationId xmlns:a16="http://schemas.microsoft.com/office/drawing/2014/main" id="{5A8DF000-1B30-80D1-0923-3A306886115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50545" y="5064310"/>
            <a:ext cx="918275" cy="918275"/>
          </a:xfrm>
          <a:prstGeom prst="rect">
            <a:avLst/>
          </a:prstGeom>
          <a:noFill/>
          <a:extLst>
            <a:ext uri="{909E8E84-426E-40DD-AFC4-6F175D3DCCD1}">
              <a14:hiddenFill xmlns:a14="http://schemas.microsoft.com/office/drawing/2010/main">
                <a:solidFill>
                  <a:srgbClr val="FFFFFF"/>
                </a:solidFill>
              </a14:hiddenFill>
            </a:ext>
          </a:extLst>
        </p:spPr>
      </p:pic>
      <p:pic>
        <p:nvPicPr>
          <p:cNvPr id="3150" name="Picture 78" descr="Goldsmiths, University of London - Crunchbase School Profile &amp; Alumni">
            <a:extLst>
              <a:ext uri="{FF2B5EF4-FFF2-40B4-BE49-F238E27FC236}">
                <a16:creationId xmlns:a16="http://schemas.microsoft.com/office/drawing/2014/main" id="{5295C28C-CDF5-BD96-570E-75A9CD18E15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2680" y="4391961"/>
            <a:ext cx="1693766" cy="1693766"/>
          </a:xfrm>
          <a:prstGeom prst="rect">
            <a:avLst/>
          </a:prstGeom>
          <a:noFill/>
          <a:extLst>
            <a:ext uri="{909E8E84-426E-40DD-AFC4-6F175D3DCCD1}">
              <a14:hiddenFill xmlns:a14="http://schemas.microsoft.com/office/drawing/2010/main">
                <a:solidFill>
                  <a:srgbClr val="FFFFFF"/>
                </a:solidFill>
              </a14:hiddenFill>
            </a:ext>
          </a:extLst>
        </p:spPr>
      </p:pic>
      <p:pic>
        <p:nvPicPr>
          <p:cNvPr id="3152" name="Picture 80" descr="Universidade de Brasília | Tethys">
            <a:extLst>
              <a:ext uri="{FF2B5EF4-FFF2-40B4-BE49-F238E27FC236}">
                <a16:creationId xmlns:a16="http://schemas.microsoft.com/office/drawing/2014/main" id="{C81BCDFE-A313-9203-7470-E89FECEB225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750929" y="2234500"/>
            <a:ext cx="1720547" cy="834465"/>
          </a:xfrm>
          <a:prstGeom prst="rect">
            <a:avLst/>
          </a:prstGeom>
          <a:noFill/>
          <a:extLst>
            <a:ext uri="{909E8E84-426E-40DD-AFC4-6F175D3DCCD1}">
              <a14:hiddenFill xmlns:a14="http://schemas.microsoft.com/office/drawing/2010/main">
                <a:solidFill>
                  <a:srgbClr val="FFFFFF"/>
                </a:solidFill>
              </a14:hiddenFill>
            </a:ext>
          </a:extLst>
        </p:spPr>
      </p:pic>
      <p:pic>
        <p:nvPicPr>
          <p:cNvPr id="3154" name="Picture 82" descr="Universidade Federal do Parana Logo | Logos Rates">
            <a:extLst>
              <a:ext uri="{FF2B5EF4-FFF2-40B4-BE49-F238E27FC236}">
                <a16:creationId xmlns:a16="http://schemas.microsoft.com/office/drawing/2014/main" id="{452F78E5-4EC0-6577-A83F-22A48E59251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48289" y="1673934"/>
            <a:ext cx="1221407" cy="812791"/>
          </a:xfrm>
          <a:prstGeom prst="rect">
            <a:avLst/>
          </a:prstGeom>
          <a:noFill/>
          <a:extLst>
            <a:ext uri="{909E8E84-426E-40DD-AFC4-6F175D3DCCD1}">
              <a14:hiddenFill xmlns:a14="http://schemas.microsoft.com/office/drawing/2010/main">
                <a:solidFill>
                  <a:srgbClr val="FFFFFF"/>
                </a:solidFill>
              </a14:hiddenFill>
            </a:ext>
          </a:extLst>
        </p:spPr>
      </p:pic>
      <p:pic>
        <p:nvPicPr>
          <p:cNvPr id="3156" name="Picture 84" descr="Cardiff University accommodation - Prifysgol Caerdydd | Host">
            <a:extLst>
              <a:ext uri="{FF2B5EF4-FFF2-40B4-BE49-F238E27FC236}">
                <a16:creationId xmlns:a16="http://schemas.microsoft.com/office/drawing/2014/main" id="{B60751DB-72FF-9B7D-2EE3-FA0AC0B3F65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62808" y="3598084"/>
            <a:ext cx="887737" cy="407662"/>
          </a:xfrm>
          <a:prstGeom prst="rect">
            <a:avLst/>
          </a:prstGeom>
          <a:noFill/>
          <a:extLst>
            <a:ext uri="{909E8E84-426E-40DD-AFC4-6F175D3DCCD1}">
              <a14:hiddenFill xmlns:a14="http://schemas.microsoft.com/office/drawing/2010/main">
                <a:solidFill>
                  <a:srgbClr val="FFFFFF"/>
                </a:solidFill>
              </a14:hiddenFill>
            </a:ext>
          </a:extLst>
        </p:spPr>
      </p:pic>
      <p:pic>
        <p:nvPicPr>
          <p:cNvPr id="3158" name="Picture 86" descr="Brandenburg University of Technology Cottbus-Senftenberg">
            <a:extLst>
              <a:ext uri="{FF2B5EF4-FFF2-40B4-BE49-F238E27FC236}">
                <a16:creationId xmlns:a16="http://schemas.microsoft.com/office/drawing/2014/main" id="{FFAAE645-633A-6A0F-A3B6-4D4625A12E9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87590" y="2867560"/>
            <a:ext cx="3403290" cy="553035"/>
          </a:xfrm>
          <a:prstGeom prst="rect">
            <a:avLst/>
          </a:prstGeom>
          <a:noFill/>
          <a:extLst>
            <a:ext uri="{909E8E84-426E-40DD-AFC4-6F175D3DCCD1}">
              <a14:hiddenFill xmlns:a14="http://schemas.microsoft.com/office/drawing/2010/main">
                <a:solidFill>
                  <a:srgbClr val="FFFFFF"/>
                </a:solidFill>
              </a14:hiddenFill>
            </a:ext>
          </a:extLst>
        </p:spPr>
      </p:pic>
      <p:pic>
        <p:nvPicPr>
          <p:cNvPr id="3160" name="Picture 88" descr="University of York">
            <a:extLst>
              <a:ext uri="{FF2B5EF4-FFF2-40B4-BE49-F238E27FC236}">
                <a16:creationId xmlns:a16="http://schemas.microsoft.com/office/drawing/2014/main" id="{5465394A-2BB2-0001-1DFC-37C61900F57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7596" y="2909097"/>
            <a:ext cx="1460099" cy="553554"/>
          </a:xfrm>
          <a:prstGeom prst="rect">
            <a:avLst/>
          </a:prstGeom>
          <a:noFill/>
          <a:extLst>
            <a:ext uri="{909E8E84-426E-40DD-AFC4-6F175D3DCCD1}">
              <a14:hiddenFill xmlns:a14="http://schemas.microsoft.com/office/drawing/2010/main">
                <a:solidFill>
                  <a:srgbClr val="FFFFFF"/>
                </a:solidFill>
              </a14:hiddenFill>
            </a:ext>
          </a:extLst>
        </p:spPr>
      </p:pic>
      <p:pic>
        <p:nvPicPr>
          <p:cNvPr id="3162" name="Picture 90">
            <a:extLst>
              <a:ext uri="{FF2B5EF4-FFF2-40B4-BE49-F238E27FC236}">
                <a16:creationId xmlns:a16="http://schemas.microsoft.com/office/drawing/2014/main" id="{27DF66C4-92A7-8780-4170-DE631AF9F5E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56767" y="3600310"/>
            <a:ext cx="1781041" cy="516919"/>
          </a:xfrm>
          <a:prstGeom prst="rect">
            <a:avLst/>
          </a:prstGeom>
          <a:noFill/>
          <a:extLst>
            <a:ext uri="{909E8E84-426E-40DD-AFC4-6F175D3DCCD1}">
              <a14:hiddenFill xmlns:a14="http://schemas.microsoft.com/office/drawing/2010/main">
                <a:solidFill>
                  <a:srgbClr val="FFFFFF"/>
                </a:solidFill>
              </a14:hiddenFill>
            </a:ext>
          </a:extLst>
        </p:spPr>
      </p:pic>
      <p:pic>
        <p:nvPicPr>
          <p:cNvPr id="3166" name="Picture 94" descr="Vietnam National University of Forestry (VNUF) -">
            <a:extLst>
              <a:ext uri="{FF2B5EF4-FFF2-40B4-BE49-F238E27FC236}">
                <a16:creationId xmlns:a16="http://schemas.microsoft.com/office/drawing/2014/main" id="{8C172DF9-CFFB-91B3-837E-22A9DF35C42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615672" y="1032751"/>
            <a:ext cx="1007369" cy="1010738"/>
          </a:xfrm>
          <a:prstGeom prst="rect">
            <a:avLst/>
          </a:prstGeom>
          <a:noFill/>
          <a:extLst>
            <a:ext uri="{909E8E84-426E-40DD-AFC4-6F175D3DCCD1}">
              <a14:hiddenFill xmlns:a14="http://schemas.microsoft.com/office/drawing/2010/main">
                <a:solidFill>
                  <a:srgbClr val="FFFFFF"/>
                </a:solidFill>
              </a14:hiddenFill>
            </a:ext>
          </a:extLst>
        </p:spPr>
      </p:pic>
      <p:pic>
        <p:nvPicPr>
          <p:cNvPr id="3168" name="Picture 96" descr="Indian Institute of Science Education and Research, Pune - Wikipedia">
            <a:extLst>
              <a:ext uri="{FF2B5EF4-FFF2-40B4-BE49-F238E27FC236}">
                <a16:creationId xmlns:a16="http://schemas.microsoft.com/office/drawing/2014/main" id="{CC66E8D3-0AFB-41C9-85D1-0D60FB3E7B7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51654" y="5809313"/>
            <a:ext cx="1039161" cy="867641"/>
          </a:xfrm>
          <a:prstGeom prst="rect">
            <a:avLst/>
          </a:prstGeom>
          <a:noFill/>
          <a:extLst>
            <a:ext uri="{909E8E84-426E-40DD-AFC4-6F175D3DCCD1}">
              <a14:hiddenFill xmlns:a14="http://schemas.microsoft.com/office/drawing/2010/main">
                <a:solidFill>
                  <a:srgbClr val="FFFFFF"/>
                </a:solidFill>
              </a14:hiddenFill>
            </a:ext>
          </a:extLst>
        </p:spPr>
      </p:pic>
      <p:pic>
        <p:nvPicPr>
          <p:cNvPr id="3170" name="Picture 98" descr="The American University in Cairo | AAICU">
            <a:extLst>
              <a:ext uri="{FF2B5EF4-FFF2-40B4-BE49-F238E27FC236}">
                <a16:creationId xmlns:a16="http://schemas.microsoft.com/office/drawing/2014/main" id="{117ABF17-4AE0-A7E6-74C0-DB32F092C13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70019" y="6186743"/>
            <a:ext cx="1864753" cy="406943"/>
          </a:xfrm>
          <a:prstGeom prst="rect">
            <a:avLst/>
          </a:prstGeom>
          <a:noFill/>
          <a:extLst>
            <a:ext uri="{909E8E84-426E-40DD-AFC4-6F175D3DCCD1}">
              <a14:hiddenFill xmlns:a14="http://schemas.microsoft.com/office/drawing/2010/main">
                <a:solidFill>
                  <a:srgbClr val="FFFFFF"/>
                </a:solidFill>
              </a14:hiddenFill>
            </a:ext>
          </a:extLst>
        </p:spPr>
      </p:pic>
      <p:pic>
        <p:nvPicPr>
          <p:cNvPr id="3174" name="Picture 102" descr="IRCCS San Raffaele Pisana - RIN">
            <a:extLst>
              <a:ext uri="{FF2B5EF4-FFF2-40B4-BE49-F238E27FC236}">
                <a16:creationId xmlns:a16="http://schemas.microsoft.com/office/drawing/2014/main" id="{12D35750-1573-2681-390B-6795FD866B5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468150" y="4258330"/>
            <a:ext cx="1943557" cy="519041"/>
          </a:xfrm>
          <a:prstGeom prst="rect">
            <a:avLst/>
          </a:prstGeom>
          <a:noFill/>
          <a:extLst>
            <a:ext uri="{909E8E84-426E-40DD-AFC4-6F175D3DCCD1}">
              <a14:hiddenFill xmlns:a14="http://schemas.microsoft.com/office/drawing/2010/main">
                <a:solidFill>
                  <a:srgbClr val="FFFFFF"/>
                </a:solidFill>
              </a14:hiddenFill>
            </a:ext>
          </a:extLst>
        </p:spPr>
      </p:pic>
      <p:pic>
        <p:nvPicPr>
          <p:cNvPr id="3180" name="Picture 108" descr="News Item - covid 19 update on student support | Student Portal">
            <a:extLst>
              <a:ext uri="{FF2B5EF4-FFF2-40B4-BE49-F238E27FC236}">
                <a16:creationId xmlns:a16="http://schemas.microsoft.com/office/drawing/2014/main" id="{79C412AA-03FB-404E-2DD3-6DD07BB8205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73" y="4253351"/>
            <a:ext cx="1880272" cy="553554"/>
          </a:xfrm>
          <a:prstGeom prst="rect">
            <a:avLst/>
          </a:prstGeom>
          <a:noFill/>
          <a:extLst>
            <a:ext uri="{909E8E84-426E-40DD-AFC4-6F175D3DCCD1}">
              <a14:hiddenFill xmlns:a14="http://schemas.microsoft.com/office/drawing/2010/main">
                <a:solidFill>
                  <a:srgbClr val="FFFFFF"/>
                </a:solidFill>
              </a14:hiddenFill>
            </a:ext>
          </a:extLst>
        </p:spPr>
      </p:pic>
      <p:pic>
        <p:nvPicPr>
          <p:cNvPr id="3182" name="Picture 110" descr="Institution of Engineers (India) - Wikipedia">
            <a:extLst>
              <a:ext uri="{FF2B5EF4-FFF2-40B4-BE49-F238E27FC236}">
                <a16:creationId xmlns:a16="http://schemas.microsoft.com/office/drawing/2014/main" id="{56E190A6-0FAC-1952-7DA3-1A0527055F5F}"/>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421728" y="5406107"/>
            <a:ext cx="1019373" cy="1019373"/>
          </a:xfrm>
          <a:prstGeom prst="rect">
            <a:avLst/>
          </a:prstGeom>
          <a:noFill/>
          <a:extLst>
            <a:ext uri="{909E8E84-426E-40DD-AFC4-6F175D3DCCD1}">
              <a14:hiddenFill xmlns:a14="http://schemas.microsoft.com/office/drawing/2010/main">
                <a:solidFill>
                  <a:srgbClr val="FFFFFF"/>
                </a:solidFill>
              </a14:hiddenFill>
            </a:ext>
          </a:extLst>
        </p:spPr>
      </p:pic>
      <p:pic>
        <p:nvPicPr>
          <p:cNvPr id="3184" name="Picture 112" descr="Faculté de... - Faculté de Médecine et de Pharmacie de Tanger">
            <a:extLst>
              <a:ext uri="{FF2B5EF4-FFF2-40B4-BE49-F238E27FC236}">
                <a16:creationId xmlns:a16="http://schemas.microsoft.com/office/drawing/2014/main" id="{6E8B3D29-586F-097B-50E6-BC1718AA59C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58716" y="5814737"/>
            <a:ext cx="1039161" cy="1016272"/>
          </a:xfrm>
          <a:prstGeom prst="rect">
            <a:avLst/>
          </a:prstGeom>
          <a:noFill/>
          <a:extLst>
            <a:ext uri="{909E8E84-426E-40DD-AFC4-6F175D3DCCD1}">
              <a14:hiddenFill xmlns:a14="http://schemas.microsoft.com/office/drawing/2010/main">
                <a:solidFill>
                  <a:srgbClr val="FFFFFF"/>
                </a:solidFill>
              </a14:hiddenFill>
            </a:ext>
          </a:extLst>
        </p:spPr>
      </p:pic>
      <p:pic>
        <p:nvPicPr>
          <p:cNvPr id="3200" name="Picture 128" descr="BGC">
            <a:extLst>
              <a:ext uri="{FF2B5EF4-FFF2-40B4-BE49-F238E27FC236}">
                <a16:creationId xmlns:a16="http://schemas.microsoft.com/office/drawing/2014/main" id="{3A551512-9FD8-FEA3-60D7-332C0CD45D4A}"/>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60105" y="2310030"/>
            <a:ext cx="2412562" cy="427225"/>
          </a:xfrm>
          <a:prstGeom prst="rect">
            <a:avLst/>
          </a:prstGeom>
          <a:noFill/>
          <a:extLst>
            <a:ext uri="{909E8E84-426E-40DD-AFC4-6F175D3DCCD1}">
              <a14:hiddenFill xmlns:a14="http://schemas.microsoft.com/office/drawing/2010/main">
                <a:solidFill>
                  <a:srgbClr val="FFFFFF"/>
                </a:solidFill>
              </a14:hiddenFill>
            </a:ext>
          </a:extLst>
        </p:spPr>
      </p:pic>
      <p:pic>
        <p:nvPicPr>
          <p:cNvPr id="3190" name="Picture 118" descr="University of Zagreb, Croatia | Study.eu">
            <a:extLst>
              <a:ext uri="{FF2B5EF4-FFF2-40B4-BE49-F238E27FC236}">
                <a16:creationId xmlns:a16="http://schemas.microsoft.com/office/drawing/2014/main" id="{7A2331CD-E0C0-1C67-3533-8EA694EFDE7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57901" y="1806762"/>
            <a:ext cx="1504715" cy="568246"/>
          </a:xfrm>
          <a:prstGeom prst="rect">
            <a:avLst/>
          </a:prstGeom>
          <a:noFill/>
          <a:extLst>
            <a:ext uri="{909E8E84-426E-40DD-AFC4-6F175D3DCCD1}">
              <a14:hiddenFill xmlns:a14="http://schemas.microsoft.com/office/drawing/2010/main">
                <a:solidFill>
                  <a:srgbClr val="FFFFFF"/>
                </a:solidFill>
              </a14:hiddenFill>
            </a:ext>
          </a:extLst>
        </p:spPr>
      </p:pic>
      <p:pic>
        <p:nvPicPr>
          <p:cNvPr id="3202" name="Picture 130">
            <a:extLst>
              <a:ext uri="{FF2B5EF4-FFF2-40B4-BE49-F238E27FC236}">
                <a16:creationId xmlns:a16="http://schemas.microsoft.com/office/drawing/2014/main" id="{7B4D50DF-A817-03AE-AF0B-4C47D3926D4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85464" y="3647167"/>
            <a:ext cx="1012538" cy="3955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niversity of Ulster">
            <a:extLst>
              <a:ext uri="{FF2B5EF4-FFF2-40B4-BE49-F238E27FC236}">
                <a16:creationId xmlns:a16="http://schemas.microsoft.com/office/drawing/2014/main" id="{E08A40C6-2018-95C8-3DE8-98E353D18D8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072136" y="1073240"/>
            <a:ext cx="1093337" cy="7245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Queen&amp;#39;s University Belfast: Shaping a Better World since 1845">
            <a:extLst>
              <a:ext uri="{FF2B5EF4-FFF2-40B4-BE49-F238E27FC236}">
                <a16:creationId xmlns:a16="http://schemas.microsoft.com/office/drawing/2014/main" id="{C6B42BEA-5B6C-1844-EE4D-AFEB84836CB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04627" y="2198259"/>
            <a:ext cx="1304063" cy="470515"/>
          </a:xfrm>
          <a:prstGeom prst="rect">
            <a:avLst/>
          </a:prstGeom>
          <a:noFill/>
          <a:extLst>
            <a:ext uri="{909E8E84-426E-40DD-AFC4-6F175D3DCCD1}">
              <a14:hiddenFill xmlns:a14="http://schemas.microsoft.com/office/drawing/2010/main">
                <a:solidFill>
                  <a:srgbClr val="FFFFFF"/>
                </a:solidFill>
              </a14:hiddenFill>
            </a:ext>
          </a:extLst>
        </p:spPr>
      </p:pic>
      <p:pic>
        <p:nvPicPr>
          <p:cNvPr id="3206" name="Picture 134" descr="Georgia Institute of Technology - Computational Media &amp; Digital Media  Programs Profile | Animation Career Review">
            <a:extLst>
              <a:ext uri="{FF2B5EF4-FFF2-40B4-BE49-F238E27FC236}">
                <a16:creationId xmlns:a16="http://schemas.microsoft.com/office/drawing/2014/main" id="{6A420751-1B1C-AA35-2415-2B65EE09ECF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338581" y="4580480"/>
            <a:ext cx="1564612" cy="578906"/>
          </a:xfrm>
          <a:prstGeom prst="rect">
            <a:avLst/>
          </a:prstGeom>
          <a:noFill/>
          <a:extLst>
            <a:ext uri="{909E8E84-426E-40DD-AFC4-6F175D3DCCD1}">
              <a14:hiddenFill xmlns:a14="http://schemas.microsoft.com/office/drawing/2010/main">
                <a:solidFill>
                  <a:srgbClr val="FFFFFF"/>
                </a:solidFill>
              </a14:hiddenFill>
            </a:ext>
          </a:extLst>
        </p:spPr>
      </p:pic>
      <p:pic>
        <p:nvPicPr>
          <p:cNvPr id="3208" name="Picture 136">
            <a:extLst>
              <a:ext uri="{FF2B5EF4-FFF2-40B4-BE49-F238E27FC236}">
                <a16:creationId xmlns:a16="http://schemas.microsoft.com/office/drawing/2014/main" id="{39E4CE66-2443-8435-65C8-981AD12266DD}"/>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407124" y="1102616"/>
            <a:ext cx="1221407" cy="4208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diagram&#10;&#10;Description automatically generated">
            <a:extLst>
              <a:ext uri="{FF2B5EF4-FFF2-40B4-BE49-F238E27FC236}">
                <a16:creationId xmlns:a16="http://schemas.microsoft.com/office/drawing/2014/main" id="{B06E6FF5-F68B-713D-53EA-BF704F5E8A0F}"/>
              </a:ext>
            </a:extLst>
          </p:cNvPr>
          <p:cNvPicPr>
            <a:picLocks noChangeAspect="1"/>
          </p:cNvPicPr>
          <p:nvPr/>
        </p:nvPicPr>
        <p:blipFill>
          <a:blip r:embed="rId46"/>
          <a:stretch>
            <a:fillRect/>
          </a:stretch>
        </p:blipFill>
        <p:spPr>
          <a:xfrm>
            <a:off x="7768691" y="2578512"/>
            <a:ext cx="881984" cy="896325"/>
          </a:xfrm>
          <a:prstGeom prst="rect">
            <a:avLst/>
          </a:prstGeom>
        </p:spPr>
      </p:pic>
      <p:pic>
        <p:nvPicPr>
          <p:cNvPr id="1026" name="Picture 2" descr="University of Benin Teaching Hospital - Wikipedia">
            <a:extLst>
              <a:ext uri="{FF2B5EF4-FFF2-40B4-BE49-F238E27FC236}">
                <a16:creationId xmlns:a16="http://schemas.microsoft.com/office/drawing/2014/main" id="{5B037A29-B5E0-8D77-D919-7A135C29CC3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264775" y="1124036"/>
            <a:ext cx="804658" cy="885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MNI Private LTD. - Home | Facebook">
            <a:extLst>
              <a:ext uri="{FF2B5EF4-FFF2-40B4-BE49-F238E27FC236}">
                <a16:creationId xmlns:a16="http://schemas.microsoft.com/office/drawing/2014/main" id="{DFBCAB24-6BC2-24F7-DA06-2B63ECBE570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372935" y="4475380"/>
            <a:ext cx="923630" cy="9236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out Us | Karunya Institute of Technology and Sciences | NAAC A++  Accredited | Best University">
            <a:extLst>
              <a:ext uri="{FF2B5EF4-FFF2-40B4-BE49-F238E27FC236}">
                <a16:creationId xmlns:a16="http://schemas.microsoft.com/office/drawing/2014/main" id="{BCAC5D96-0523-6018-BE20-94D79C6E9CF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19125" y="4684510"/>
            <a:ext cx="1173346" cy="11733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GloBios Study Sites - FEHMlab">
            <a:extLst>
              <a:ext uri="{FF2B5EF4-FFF2-40B4-BE49-F238E27FC236}">
                <a16:creationId xmlns:a16="http://schemas.microsoft.com/office/drawing/2014/main" id="{B1040319-9DA3-8DCA-19AC-08AC161C5F4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0338581" y="6265623"/>
            <a:ext cx="1858091" cy="6029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ational Institute of Technology, Rourkela - Wikipedia">
            <a:extLst>
              <a:ext uri="{FF2B5EF4-FFF2-40B4-BE49-F238E27FC236}">
                <a16:creationId xmlns:a16="http://schemas.microsoft.com/office/drawing/2014/main" id="{2FDBE21D-1DBF-D403-7033-90AE1C9CF73D}"/>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957636" y="3544687"/>
            <a:ext cx="917343" cy="91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7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48731-C8D8-5B45-A141-0D92F7B1185A}"/>
              </a:ext>
            </a:extLst>
          </p:cNvPr>
          <p:cNvSpPr txBox="1"/>
          <p:nvPr/>
        </p:nvSpPr>
        <p:spPr>
          <a:xfrm>
            <a:off x="97807" y="94433"/>
            <a:ext cx="2983509" cy="584775"/>
          </a:xfrm>
          <a:prstGeom prst="rect">
            <a:avLst/>
          </a:prstGeom>
          <a:noFill/>
        </p:spPr>
        <p:txBody>
          <a:bodyPr wrap="none" rtlCol="0">
            <a:spAutoFit/>
          </a:bodyPr>
          <a:lstStyle/>
          <a:p>
            <a:r>
              <a:rPr lang="en-US" sz="3200" b="1" dirty="0">
                <a:solidFill>
                  <a:srgbClr val="C00000"/>
                </a:solidFill>
                <a:latin typeface="Arial" panose="020B0604020202020204" pitchFamily="34" charset="0"/>
                <a:cs typeface="Arial" panose="020B0604020202020204" pitchFamily="34" charset="0"/>
              </a:rPr>
              <a:t>Housekeeping</a:t>
            </a:r>
          </a:p>
        </p:txBody>
      </p:sp>
      <p:sp>
        <p:nvSpPr>
          <p:cNvPr id="3" name="TextBox 2">
            <a:extLst>
              <a:ext uri="{FF2B5EF4-FFF2-40B4-BE49-F238E27FC236}">
                <a16:creationId xmlns:a16="http://schemas.microsoft.com/office/drawing/2014/main" id="{A8A12F7E-BCCD-4146-BE4D-24ECC2F2040E}"/>
              </a:ext>
            </a:extLst>
          </p:cNvPr>
          <p:cNvSpPr txBox="1"/>
          <p:nvPr/>
        </p:nvSpPr>
        <p:spPr>
          <a:xfrm>
            <a:off x="283532" y="769241"/>
            <a:ext cx="11582398" cy="5963684"/>
          </a:xfrm>
          <a:prstGeom prst="rect">
            <a:avLst/>
          </a:prstGeom>
          <a:noFill/>
        </p:spPr>
        <p:txBody>
          <a:bodyPr wrap="square" rtlCol="0">
            <a:spAutoFit/>
          </a:bodyPr>
          <a:lstStyle/>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Latest update of the information booklet available on GitHub (</a:t>
            </a:r>
            <a:r>
              <a:rPr lang="en-US" sz="2000" dirty="0">
                <a:latin typeface="Arial" panose="020B0604020202020204" pitchFamily="34" charset="0"/>
                <a:cs typeface="Arial" panose="020B0604020202020204" pitchFamily="34" charset="0"/>
                <a:hlinkClick r:id="rId2"/>
              </a:rPr>
              <a:t>https://github.com/ISRC-CN3</a:t>
            </a:r>
            <a:r>
              <a:rPr lang="en-US" sz="2000" dirty="0">
                <a:latin typeface="Arial" panose="020B0604020202020204" pitchFamily="34" charset="0"/>
                <a:cs typeface="Arial" panose="020B0604020202020204" pitchFamily="34" charset="0"/>
              </a:rPr>
              <a:t> )</a:t>
            </a:r>
          </a:p>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The GitHub link will be where the Autumn School’s resources will be stored and made available</a:t>
            </a:r>
          </a:p>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Join the ISRC-CN3 2022 Slack (</a:t>
            </a:r>
            <a:r>
              <a:rPr lang="en-US" sz="2000" dirty="0">
                <a:latin typeface="Arial" panose="020B0604020202020204" pitchFamily="34" charset="0"/>
                <a:cs typeface="Arial" panose="020B0604020202020204" pitchFamily="34" charset="0"/>
                <a:hlinkClick r:id="rId3"/>
              </a:rPr>
              <a:t>https://join.slack.com/t/isrc-cn32022/shared_invite/zt-1fbqlpmo7-lRWB78QvCGkQYUR_OsQg9Q</a:t>
            </a:r>
            <a:r>
              <a:rPr lang="en-US" sz="2000" dirty="0">
                <a:latin typeface="Arial" panose="020B0604020202020204" pitchFamily="34" charset="0"/>
                <a:cs typeface="Arial" panose="020B0604020202020204" pitchFamily="34" charset="0"/>
              </a:rPr>
              <a:t> ) for queries, discussions, networking, etc. </a:t>
            </a:r>
          </a:p>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Online attendees: Please turn off your microphone when not speaking – use chat box for questions. </a:t>
            </a:r>
          </a:p>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Videos of recorded presentations made available at end of day – don’t share to non-attendees</a:t>
            </a:r>
          </a:p>
          <a:p>
            <a:pPr marL="342900" indent="-342900">
              <a:lnSpc>
                <a:spcPct val="114000"/>
              </a:lnSpc>
              <a:buFont typeface="Wingdings" pitchFamily="2" charset="2"/>
              <a:buChar char="q"/>
            </a:pPr>
            <a:r>
              <a:rPr lang="en-US" sz="2000" dirty="0">
                <a:latin typeface="Arial" panose="020B0604020202020204" pitchFamily="34" charset="0"/>
                <a:cs typeface="Arial" panose="020B0604020202020204" pitchFamily="34" charset="0"/>
              </a:rPr>
              <a:t>In-person attendees: </a:t>
            </a:r>
            <a:endParaRPr lang="en-US" dirty="0">
              <a:latin typeface="Arial" panose="020B0604020202020204" pitchFamily="34" charset="0"/>
              <a:cs typeface="Arial" panose="020B0604020202020204" pitchFamily="34" charset="0"/>
            </a:endParaRP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On arrival today, please complete registration at Reception </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At the foyer, please collect your Intelligent Systems Research Centre (ISRC) card (to get in and out of buildings and rooms) and other packages </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Each morning, please sign-in at the foyer of the ISRC building and sanitize your hands when entering the building - there is a booklet near the window for signing</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External visitors please obtain WIFI guest account via Eoghan (pronounce “Owen”) Tucker, and temporary username and password from IT Staff for accessing computers in our computer lab for the lab sessions</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Coffee &amp; tea breaks and lunches will be provided and held at the dining room in ground floor of ISRC, and on Day 3 at the Minor Hall (at MD building) during campus tour</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Dinners will be provided on Day 1 and Day 2 tea/dining room in ground floor of ISRC, after lab sessions</a:t>
            </a:r>
          </a:p>
          <a:p>
            <a:pPr marL="285750" indent="-285750">
              <a:lnSpc>
                <a:spcPct val="114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Thursday (27</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October) dinner will be held at Bishop’s Gate Hotel, Derry, at 7:30pm</a:t>
            </a:r>
          </a:p>
        </p:txBody>
      </p:sp>
    </p:spTree>
    <p:extLst>
      <p:ext uri="{BB962C8B-B14F-4D97-AF65-F5344CB8AC3E}">
        <p14:creationId xmlns:p14="http://schemas.microsoft.com/office/powerpoint/2010/main" val="260741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with medium confidence">
            <a:extLst>
              <a:ext uri="{FF2B5EF4-FFF2-40B4-BE49-F238E27FC236}">
                <a16:creationId xmlns:a16="http://schemas.microsoft.com/office/drawing/2014/main" id="{DBA35456-E2DC-8640-BE10-8B08E289C2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47018" y="2017846"/>
            <a:ext cx="4238171" cy="2097563"/>
          </a:xfrm>
          <a:prstGeom prst="rect">
            <a:avLst/>
          </a:prstGeom>
        </p:spPr>
      </p:pic>
      <p:sp>
        <p:nvSpPr>
          <p:cNvPr id="5" name="TextBox 4">
            <a:extLst>
              <a:ext uri="{FF2B5EF4-FFF2-40B4-BE49-F238E27FC236}">
                <a16:creationId xmlns:a16="http://schemas.microsoft.com/office/drawing/2014/main" id="{196EF9E8-023B-A342-B956-3351E76037D9}"/>
              </a:ext>
            </a:extLst>
          </p:cNvPr>
          <p:cNvSpPr txBox="1"/>
          <p:nvPr/>
        </p:nvSpPr>
        <p:spPr>
          <a:xfrm>
            <a:off x="7038244" y="3935226"/>
            <a:ext cx="4412168" cy="2308324"/>
          </a:xfrm>
          <a:prstGeom prst="rect">
            <a:avLst/>
          </a:prstGeom>
          <a:noFill/>
        </p:spPr>
        <p:txBody>
          <a:bodyPr wrap="square" rtlCol="0">
            <a:spAutoFit/>
          </a:bodyPr>
          <a:lstStyle/>
          <a:p>
            <a:pPr algn="just"/>
            <a:r>
              <a:rPr lang="en-GB" dirty="0">
                <a:latin typeface="Arial" panose="020B0604020202020204" pitchFamily="34" charset="0"/>
                <a:cs typeface="Arial" panose="020B0604020202020204" pitchFamily="34" charset="0"/>
              </a:rPr>
              <a:t>Become part of the world of </a:t>
            </a:r>
            <a:r>
              <a:rPr lang="en-GB" b="1" dirty="0">
                <a:latin typeface="Arial" panose="020B0604020202020204" pitchFamily="34" charset="0"/>
                <a:cs typeface="Arial" panose="020B0604020202020204" pitchFamily="34" charset="0"/>
              </a:rPr>
              <a:t>computational intelligence</a:t>
            </a:r>
            <a:r>
              <a:rPr lang="en-GB" dirty="0">
                <a:latin typeface="Arial" panose="020B0604020202020204" pitchFamily="34" charset="0"/>
                <a:cs typeface="Arial" panose="020B0604020202020204" pitchFamily="34" charset="0"/>
              </a:rPr>
              <a:t>! Benefit from the many opportunities of expanding and updating your knowledge, sharing results of your activities, developing new knowledge and professional practices, networking with your peers, and promoting your career.</a:t>
            </a:r>
            <a:endParaRPr lang="en-US" dirty="0">
              <a:latin typeface="Arial" panose="020B0604020202020204" pitchFamily="34" charset="0"/>
              <a:cs typeface="Arial" panose="020B0604020202020204" pitchFamily="34" charset="0"/>
            </a:endParaRPr>
          </a:p>
        </p:txBody>
      </p:sp>
      <p:pic>
        <p:nvPicPr>
          <p:cNvPr id="6" name="Picture 5" descr="Logo&#10;&#10;Description automatically generated">
            <a:extLst>
              <a:ext uri="{FF2B5EF4-FFF2-40B4-BE49-F238E27FC236}">
                <a16:creationId xmlns:a16="http://schemas.microsoft.com/office/drawing/2014/main" id="{F7C47006-0CE8-BD49-AB15-F13B0CC684E1}"/>
              </a:ext>
            </a:extLst>
          </p:cNvPr>
          <p:cNvPicPr>
            <a:picLocks noChangeAspect="1"/>
          </p:cNvPicPr>
          <p:nvPr/>
        </p:nvPicPr>
        <p:blipFill>
          <a:blip r:embed="rId3"/>
          <a:stretch>
            <a:fillRect/>
          </a:stretch>
        </p:blipFill>
        <p:spPr>
          <a:xfrm>
            <a:off x="2281613" y="5620827"/>
            <a:ext cx="2696787" cy="1087908"/>
          </a:xfrm>
          <a:prstGeom prst="rect">
            <a:avLst/>
          </a:prstGeom>
        </p:spPr>
      </p:pic>
      <p:pic>
        <p:nvPicPr>
          <p:cNvPr id="1026" name="Picture 2" descr="Best Paper Award at ICHMS 2020 | CARE Group">
            <a:extLst>
              <a:ext uri="{FF2B5EF4-FFF2-40B4-BE49-F238E27FC236}">
                <a16:creationId xmlns:a16="http://schemas.microsoft.com/office/drawing/2014/main" id="{83FEC989-9ABC-2D45-B59A-61D8B3BE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182" y="512754"/>
            <a:ext cx="3237042" cy="182083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05F10272-9C26-0549-9987-F57524ABACB4}"/>
              </a:ext>
            </a:extLst>
          </p:cNvPr>
          <p:cNvSpPr/>
          <p:nvPr/>
        </p:nvSpPr>
        <p:spPr>
          <a:xfrm>
            <a:off x="6173795" y="2805370"/>
            <a:ext cx="566057" cy="522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9F2EF0CD-73FB-6041-8BF8-A0445C89477D}"/>
              </a:ext>
            </a:extLst>
          </p:cNvPr>
          <p:cNvSpPr/>
          <p:nvPr/>
        </p:nvSpPr>
        <p:spPr>
          <a:xfrm>
            <a:off x="3360183" y="2017846"/>
            <a:ext cx="557046" cy="486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CD8489-067C-C444-952B-1A128A6A3705}"/>
              </a:ext>
            </a:extLst>
          </p:cNvPr>
          <p:cNvSpPr txBox="1"/>
          <p:nvPr/>
        </p:nvSpPr>
        <p:spPr>
          <a:xfrm>
            <a:off x="1099907" y="2648895"/>
            <a:ext cx="5329921" cy="2585323"/>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IEEE Circuits and Systems Society</a:t>
            </a:r>
          </a:p>
          <a:p>
            <a:r>
              <a:rPr lang="en-GB" dirty="0">
                <a:latin typeface="Arial" panose="020B0604020202020204" pitchFamily="34" charset="0"/>
                <a:cs typeface="Arial" panose="020B0604020202020204" pitchFamily="34" charset="0"/>
              </a:rPr>
              <a:t>IEEE Computational Intelligence Society</a:t>
            </a:r>
          </a:p>
          <a:p>
            <a:r>
              <a:rPr lang="en-GB" dirty="0">
                <a:latin typeface="Arial" panose="020B0604020202020204" pitchFamily="34" charset="0"/>
                <a:cs typeface="Arial" panose="020B0604020202020204" pitchFamily="34" charset="0"/>
              </a:rPr>
              <a:t>IEEE Computer Society</a:t>
            </a:r>
          </a:p>
          <a:p>
            <a:r>
              <a:rPr lang="en-GB" dirty="0">
                <a:latin typeface="Arial" panose="020B0604020202020204" pitchFamily="34" charset="0"/>
                <a:cs typeface="Arial" panose="020B0604020202020204" pitchFamily="34" charset="0"/>
              </a:rPr>
              <a:t>IEEE Electron Devices Society</a:t>
            </a:r>
          </a:p>
          <a:p>
            <a:r>
              <a:rPr lang="en-GB" dirty="0">
                <a:latin typeface="Arial" panose="020B0604020202020204" pitchFamily="34" charset="0"/>
                <a:cs typeface="Arial" panose="020B0604020202020204" pitchFamily="34" charset="0"/>
              </a:rPr>
              <a:t>IEEE Engineering in Medicine and Biology Society</a:t>
            </a:r>
          </a:p>
          <a:p>
            <a:r>
              <a:rPr lang="en-GB" dirty="0">
                <a:latin typeface="Arial" panose="020B0604020202020204" pitchFamily="34" charset="0"/>
                <a:cs typeface="Arial" panose="020B0604020202020204" pitchFamily="34" charset="0"/>
              </a:rPr>
              <a:t>IEEE Magnetics Society</a:t>
            </a:r>
          </a:p>
          <a:p>
            <a:r>
              <a:rPr lang="en-GB" dirty="0">
                <a:latin typeface="Arial" panose="020B0604020202020204" pitchFamily="34" charset="0"/>
                <a:cs typeface="Arial" panose="020B0604020202020204" pitchFamily="34" charset="0"/>
              </a:rPr>
              <a:t>IEEE Signal Processing Society</a:t>
            </a:r>
          </a:p>
          <a:p>
            <a:r>
              <a:rPr lang="en-GB" dirty="0">
                <a:latin typeface="Arial" panose="020B0604020202020204" pitchFamily="34" charset="0"/>
                <a:cs typeface="Arial" panose="020B0604020202020204" pitchFamily="34" charset="0"/>
              </a:rPr>
              <a:t>IEEE Solid-State Circuits Society</a:t>
            </a:r>
          </a:p>
          <a:p>
            <a:r>
              <a:rPr lang="en-GB" dirty="0">
                <a:latin typeface="Arial" panose="020B0604020202020204" pitchFamily="34" charset="0"/>
                <a:cs typeface="Arial" panose="020B0604020202020204" pitchFamily="34" charset="0"/>
              </a:rPr>
              <a:t>IEEE Systems, Man, and Cybernetics Society</a:t>
            </a:r>
          </a:p>
        </p:txBody>
      </p:sp>
      <p:sp>
        <p:nvSpPr>
          <p:cNvPr id="3" name="TextBox 2">
            <a:extLst>
              <a:ext uri="{FF2B5EF4-FFF2-40B4-BE49-F238E27FC236}">
                <a16:creationId xmlns:a16="http://schemas.microsoft.com/office/drawing/2014/main" id="{ACEDC53A-EF37-1140-89B6-ED324EA03DA0}"/>
              </a:ext>
            </a:extLst>
          </p:cNvPr>
          <p:cNvSpPr txBox="1"/>
          <p:nvPr/>
        </p:nvSpPr>
        <p:spPr>
          <a:xfrm>
            <a:off x="630621" y="306805"/>
            <a:ext cx="2920992" cy="523220"/>
          </a:xfrm>
          <a:prstGeom prst="rect">
            <a:avLst/>
          </a:prstGeom>
          <a:noFill/>
        </p:spPr>
        <p:txBody>
          <a:bodyPr wrap="none" rtlCol="0">
            <a:spAutoFit/>
          </a:bodyPr>
          <a:lstStyle/>
          <a:p>
            <a:r>
              <a:rPr lang="en-US" sz="2800" b="1" dirty="0">
                <a:solidFill>
                  <a:srgbClr val="C00000"/>
                </a:solidFill>
                <a:latin typeface="Arial" panose="020B0604020202020204" pitchFamily="34" charset="0"/>
                <a:cs typeface="Arial" panose="020B0604020202020204" pitchFamily="34" charset="0"/>
              </a:rPr>
              <a:t>Join as member</a:t>
            </a:r>
          </a:p>
        </p:txBody>
      </p:sp>
      <p:sp>
        <p:nvSpPr>
          <p:cNvPr id="11" name="Down Arrow 10">
            <a:extLst>
              <a:ext uri="{FF2B5EF4-FFF2-40B4-BE49-F238E27FC236}">
                <a16:creationId xmlns:a16="http://schemas.microsoft.com/office/drawing/2014/main" id="{07B7B20E-C53E-7342-B118-01B644BE071F}"/>
              </a:ext>
            </a:extLst>
          </p:cNvPr>
          <p:cNvSpPr/>
          <p:nvPr/>
        </p:nvSpPr>
        <p:spPr>
          <a:xfrm>
            <a:off x="3360183" y="5306349"/>
            <a:ext cx="557046" cy="4863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85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British Neuroscience Association | The British Neuroscience Association">
            <a:extLst>
              <a:ext uri="{FF2B5EF4-FFF2-40B4-BE49-F238E27FC236}">
                <a16:creationId xmlns:a16="http://schemas.microsoft.com/office/drawing/2014/main" id="{D953C8BC-5FED-F74D-BAC7-092370E09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79" y="1140485"/>
            <a:ext cx="4822664" cy="12145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589E15-ED4E-8D47-ADBE-D7346DCC6936}"/>
              </a:ext>
            </a:extLst>
          </p:cNvPr>
          <p:cNvSpPr txBox="1"/>
          <p:nvPr/>
        </p:nvSpPr>
        <p:spPr>
          <a:xfrm>
            <a:off x="859127" y="2855018"/>
            <a:ext cx="4174541" cy="1323439"/>
          </a:xfrm>
          <a:prstGeom prst="rect">
            <a:avLst/>
          </a:prstGeom>
          <a:noFill/>
        </p:spPr>
        <p:txBody>
          <a:bodyPr wrap="none" rtlCol="0">
            <a:spAutoFit/>
          </a:bodyPr>
          <a:lstStyle/>
          <a:p>
            <a:pPr algn="ctr"/>
            <a:r>
              <a:rPr lang="en-US" sz="4000" b="1" dirty="0">
                <a:latin typeface="Arial" panose="020B0604020202020204" pitchFamily="34" charset="0"/>
                <a:cs typeface="Arial" panose="020B0604020202020204" pitchFamily="34" charset="0"/>
              </a:rPr>
              <a:t>Northern Ireland</a:t>
            </a:r>
          </a:p>
          <a:p>
            <a:pPr algn="ctr"/>
            <a:r>
              <a:rPr lang="en-US" sz="4000" b="1" dirty="0">
                <a:latin typeface="Arial" panose="020B0604020202020204" pitchFamily="34" charset="0"/>
                <a:cs typeface="Arial" panose="020B0604020202020204" pitchFamily="34" charset="0"/>
              </a:rPr>
              <a:t>Local Group</a:t>
            </a:r>
          </a:p>
        </p:txBody>
      </p:sp>
      <p:sp>
        <p:nvSpPr>
          <p:cNvPr id="5" name="TextBox 4">
            <a:extLst>
              <a:ext uri="{FF2B5EF4-FFF2-40B4-BE49-F238E27FC236}">
                <a16:creationId xmlns:a16="http://schemas.microsoft.com/office/drawing/2014/main" id="{1AACABA4-4D81-BE45-99B9-48B268EE62EC}"/>
              </a:ext>
            </a:extLst>
          </p:cNvPr>
          <p:cNvSpPr txBox="1"/>
          <p:nvPr/>
        </p:nvSpPr>
        <p:spPr>
          <a:xfrm>
            <a:off x="1415079" y="6107631"/>
            <a:ext cx="9739205" cy="461665"/>
          </a:xfrm>
          <a:prstGeom prst="rect">
            <a:avLst/>
          </a:prstGeom>
          <a:noFill/>
        </p:spPr>
        <p:txBody>
          <a:bodyPr wrap="none" rtlCol="0">
            <a:spAutoFit/>
          </a:bodyPr>
          <a:lstStyle/>
          <a:p>
            <a:r>
              <a:rPr lang="en-US" sz="2400" b="1" i="1" dirty="0">
                <a:solidFill>
                  <a:srgbClr val="C00000"/>
                </a:solidFill>
                <a:latin typeface="Arial" panose="020B0604020202020204" pitchFamily="34" charset="0"/>
                <a:cs typeface="Arial" panose="020B0604020202020204" pitchFamily="34" charset="0"/>
              </a:rPr>
              <a:t>Contact: Elaine Murray (</a:t>
            </a:r>
            <a:r>
              <a:rPr lang="en-US" sz="2400" b="1" i="1" dirty="0">
                <a:solidFill>
                  <a:srgbClr val="C00000"/>
                </a:solidFill>
                <a:latin typeface="Arial" panose="020B0604020202020204" pitchFamily="34" charset="0"/>
                <a:cs typeface="Arial" panose="020B0604020202020204" pitchFamily="34" charset="0"/>
                <a:hlinkClick r:id="rId3"/>
              </a:rPr>
              <a:t>e.murray@ulster.ac.uk</a:t>
            </a:r>
            <a:r>
              <a:rPr lang="en-US" sz="2400" b="1" i="1" dirty="0">
                <a:solidFill>
                  <a:srgbClr val="C00000"/>
                </a:solidFill>
                <a:latin typeface="Arial" panose="020B0604020202020204" pitchFamily="34" charset="0"/>
                <a:cs typeface="Arial" panose="020B0604020202020204" pitchFamily="34" charset="0"/>
              </a:rPr>
              <a:t>), Ulster University</a:t>
            </a:r>
          </a:p>
        </p:txBody>
      </p:sp>
      <p:sp>
        <p:nvSpPr>
          <p:cNvPr id="3" name="TextBox 2">
            <a:extLst>
              <a:ext uri="{FF2B5EF4-FFF2-40B4-BE49-F238E27FC236}">
                <a16:creationId xmlns:a16="http://schemas.microsoft.com/office/drawing/2014/main" id="{0E3DCF95-E876-9E40-BB82-51A6CB653EE3}"/>
              </a:ext>
            </a:extLst>
          </p:cNvPr>
          <p:cNvSpPr txBox="1"/>
          <p:nvPr/>
        </p:nvSpPr>
        <p:spPr>
          <a:xfrm>
            <a:off x="1214532" y="4265441"/>
            <a:ext cx="346825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hlinkClick r:id="rId4"/>
              </a:rPr>
              <a:t>https://www.bna.org.uk/</a:t>
            </a:r>
            <a:r>
              <a:rPr lang="en-US" sz="2400" dirty="0">
                <a:latin typeface="Arial" panose="020B0604020202020204" pitchFamily="34" charset="0"/>
                <a:cs typeface="Arial" panose="020B0604020202020204" pitchFamily="34" charset="0"/>
              </a:rPr>
              <a:t> </a:t>
            </a:r>
          </a:p>
        </p:txBody>
      </p:sp>
      <p:pic>
        <p:nvPicPr>
          <p:cNvPr id="6" name="Picture 2" descr="wwm – Neuroscience Ireland">
            <a:extLst>
              <a:ext uri="{FF2B5EF4-FFF2-40B4-BE49-F238E27FC236}">
                <a16:creationId xmlns:a16="http://schemas.microsoft.com/office/drawing/2014/main" id="{B0E5B92A-04B5-BB4C-8752-B4ECFFEEC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613" y="860411"/>
            <a:ext cx="5021943" cy="1709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0ACF5A-9FC0-5E4C-80BD-93F4F3C848AB}"/>
              </a:ext>
            </a:extLst>
          </p:cNvPr>
          <p:cNvSpPr txBox="1"/>
          <p:nvPr/>
        </p:nvSpPr>
        <p:spPr>
          <a:xfrm>
            <a:off x="7173024" y="4219403"/>
            <a:ext cx="470353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hlinkClick r:id="rId6"/>
              </a:rPr>
              <a:t>https://neuroscienceireland.com/</a:t>
            </a:r>
            <a:r>
              <a:rPr lang="en-US" sz="24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B25B1C9D-DCCF-19D4-7305-FDAB75092131}"/>
              </a:ext>
            </a:extLst>
          </p:cNvPr>
          <p:cNvSpPr txBox="1"/>
          <p:nvPr/>
        </p:nvSpPr>
        <p:spPr>
          <a:xfrm>
            <a:off x="630621" y="306805"/>
            <a:ext cx="2920992" cy="523220"/>
          </a:xfrm>
          <a:prstGeom prst="rect">
            <a:avLst/>
          </a:prstGeom>
          <a:noFill/>
        </p:spPr>
        <p:txBody>
          <a:bodyPr wrap="none" rtlCol="0">
            <a:spAutoFit/>
          </a:bodyPr>
          <a:lstStyle/>
          <a:p>
            <a:r>
              <a:rPr lang="en-US" sz="2800" b="1" dirty="0">
                <a:solidFill>
                  <a:srgbClr val="C00000"/>
                </a:solidFill>
                <a:latin typeface="Arial" panose="020B0604020202020204" pitchFamily="34" charset="0"/>
                <a:cs typeface="Arial" panose="020B0604020202020204" pitchFamily="34" charset="0"/>
              </a:rPr>
              <a:t>Join as member</a:t>
            </a:r>
          </a:p>
        </p:txBody>
      </p:sp>
    </p:spTree>
    <p:extLst>
      <p:ext uri="{BB962C8B-B14F-4D97-AF65-F5344CB8AC3E}">
        <p14:creationId xmlns:p14="http://schemas.microsoft.com/office/powerpoint/2010/main" val="30803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96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with low confidence">
            <a:extLst>
              <a:ext uri="{FF2B5EF4-FFF2-40B4-BE49-F238E27FC236}">
                <a16:creationId xmlns:a16="http://schemas.microsoft.com/office/drawing/2014/main" id="{D226FCB3-F68F-46E5-AB48-6067D940D4DE}"/>
              </a:ext>
            </a:extLst>
          </p:cNvPr>
          <p:cNvPicPr>
            <a:picLocks noChangeAspect="1"/>
          </p:cNvPicPr>
          <p:nvPr/>
        </p:nvPicPr>
        <p:blipFill>
          <a:blip r:embed="rId2"/>
          <a:stretch>
            <a:fillRect/>
          </a:stretch>
        </p:blipFill>
        <p:spPr>
          <a:xfrm>
            <a:off x="1291281" y="300285"/>
            <a:ext cx="9174892" cy="6160681"/>
          </a:xfrm>
          <a:prstGeom prst="rect">
            <a:avLst/>
          </a:prstGeom>
        </p:spPr>
      </p:pic>
    </p:spTree>
    <p:extLst>
      <p:ext uri="{BB962C8B-B14F-4D97-AF65-F5344CB8AC3E}">
        <p14:creationId xmlns:p14="http://schemas.microsoft.com/office/powerpoint/2010/main" val="1435654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TotalTime>
  <Words>769</Words>
  <Application>Microsoft Macintosh PowerPoint</Application>
  <PresentationFormat>Widescreen</PresentationFormat>
  <Paragraphs>85</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Circular Std Book</vt:lpstr>
      <vt:lpstr>Wingdings</vt:lpstr>
      <vt:lpstr>Office Theme</vt:lpstr>
      <vt:lpstr>Ulster University Intelligent Systems Research Centre Computational Neuroscience, Neurotechnology &amp; Neuro-inspired AI (ISRC-CN3) Autumn School  24-28 October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Ulster University Intelligent Systems Research Centre Computational Neuroscience, Neurotechnology &amp; Neuro-inspired AI (ISRC-CN3) Autumn School  25-29 October 2021</dc:title>
  <dc:creator>Wong-Lin, Kongfatt</dc:creator>
  <cp:lastModifiedBy>Wong-Lin, Kongfatt</cp:lastModifiedBy>
  <cp:revision>264</cp:revision>
  <dcterms:created xsi:type="dcterms:W3CDTF">2021-10-21T20:34:00Z</dcterms:created>
  <dcterms:modified xsi:type="dcterms:W3CDTF">2022-10-20T13:09:44Z</dcterms:modified>
</cp:coreProperties>
</file>